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94" r:id="rId2"/>
  </p:sldMasterIdLst>
  <p:notesMasterIdLst>
    <p:notesMasterId r:id="rId28"/>
  </p:notesMasterIdLst>
  <p:handoutMasterIdLst>
    <p:handoutMasterId r:id="rId29"/>
  </p:handoutMasterIdLst>
  <p:sldIdLst>
    <p:sldId id="261" r:id="rId3"/>
    <p:sldId id="269" r:id="rId4"/>
    <p:sldId id="268"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F4D5D"/>
    <a:srgbClr val="DCE7F0"/>
    <a:srgbClr val="1D8DB0"/>
    <a:srgbClr val="005E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59" autoAdjust="0"/>
    <p:restoredTop sz="94652"/>
  </p:normalViewPr>
  <p:slideViewPr>
    <p:cSldViewPr snapToGrid="0" snapToObjects="1">
      <p:cViewPr varScale="1">
        <p:scale>
          <a:sx n="93" d="100"/>
          <a:sy n="93" d="100"/>
        </p:scale>
        <p:origin x="293" y="6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8" d="100"/>
          <a:sy n="158" d="100"/>
        </p:scale>
        <p:origin x="4240"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591CCF-F6FD-734B-854A-5BC033593B1E}" type="datetimeFigureOut">
              <a:rPr lang="nl-NL" smtClean="0"/>
              <a:t>1-10-2024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52A6D4-CD3D-5148-8B70-A84796F20135}" type="slidenum">
              <a:rPr lang="nl-NL" smtClean="0"/>
              <a:t>‹nr.›</a:t>
            </a:fld>
            <a:endParaRPr lang="nl-NL"/>
          </a:p>
        </p:txBody>
      </p:sp>
    </p:spTree>
    <p:extLst>
      <p:ext uri="{BB962C8B-B14F-4D97-AF65-F5344CB8AC3E}">
        <p14:creationId xmlns:p14="http://schemas.microsoft.com/office/powerpoint/2010/main" val="458916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66214-DB21-4647-B5DA-0D17CA592867}" type="datetimeFigureOut">
              <a:rPr lang="nl-NL" smtClean="0"/>
              <a:t>1-10-2024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4E32A-327F-AF4B-8E1F-209FBF93D26D}" type="slidenum">
              <a:rPr lang="nl-NL" smtClean="0"/>
              <a:t>‹nr.›</a:t>
            </a:fld>
            <a:endParaRPr lang="nl-NL"/>
          </a:p>
        </p:txBody>
      </p:sp>
    </p:spTree>
    <p:extLst>
      <p:ext uri="{BB962C8B-B14F-4D97-AF65-F5344CB8AC3E}">
        <p14:creationId xmlns:p14="http://schemas.microsoft.com/office/powerpoint/2010/main" val="1464046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ctrTitle"/>
          </p:nvPr>
        </p:nvSpPr>
        <p:spPr>
          <a:xfrm>
            <a:off x="575999" y="1301834"/>
            <a:ext cx="6096524" cy="3802964"/>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pic>
        <p:nvPicPr>
          <p:cNvPr id="11" name="Picture 10" descr="Graphical user interface, application&#10;&#10;Description automatically generated">
            <a:extLst>
              <a:ext uri="{FF2B5EF4-FFF2-40B4-BE49-F238E27FC236}">
                <a16:creationId xmlns:a16="http://schemas.microsoft.com/office/drawing/2014/main" id="{B353B4D9-608B-4A7E-9F44-63B5BA371606}"/>
              </a:ext>
            </a:extLst>
          </p:cNvPr>
          <p:cNvPicPr>
            <a:picLocks noChangeAspect="1"/>
          </p:cNvPicPr>
          <p:nvPr userDrawn="1"/>
        </p:nvPicPr>
        <p:blipFill>
          <a:blip r:embed="rId2"/>
          <a:stretch>
            <a:fillRect/>
          </a:stretch>
        </p:blipFill>
        <p:spPr>
          <a:xfrm>
            <a:off x="360000" y="360000"/>
            <a:ext cx="2962662" cy="941834"/>
          </a:xfrm>
          <a:prstGeom prst="rect">
            <a:avLst/>
          </a:prstGeom>
        </p:spPr>
      </p:pic>
    </p:spTree>
    <p:extLst>
      <p:ext uri="{BB962C8B-B14F-4D97-AF65-F5344CB8AC3E}">
        <p14:creationId xmlns:p14="http://schemas.microsoft.com/office/powerpoint/2010/main" val="1128617704"/>
      </p:ext>
    </p:extLst>
  </p:cSld>
  <p:clrMapOvr>
    <a:masterClrMapping/>
  </p:clrMapOvr>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7" name="Rechthoek 6"/>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647998"/>
            <a:ext cx="12193200" cy="6210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1350253"/>
            <a:ext cx="4648209" cy="5507747"/>
          </a:xfrm>
          <a:prstGeom prst="rect">
            <a:avLst/>
          </a:prstGeom>
        </p:spPr>
      </p:pic>
      <p:sp>
        <p:nvSpPr>
          <p:cNvPr id="12" name="Ondertitel 2"/>
          <p:cNvSpPr>
            <a:spLocks noGrp="1"/>
          </p:cNvSpPr>
          <p:nvPr>
            <p:ph type="subTitle" idx="1"/>
          </p:nvPr>
        </p:nvSpPr>
        <p:spPr>
          <a:xfrm>
            <a:off x="576003" y="4359604"/>
            <a:ext cx="8333999" cy="1655999"/>
          </a:xfrm>
        </p:spPr>
        <p:txBody>
          <a:bodyPr lIns="0" tIns="0" rIns="0" bIns="0"/>
          <a:lstStyle>
            <a:lvl1pPr marL="0" indent="0" algn="l">
              <a:buNone/>
              <a:defRPr sz="24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Klik om de ondertitelstijl van het model te bewerken</a:t>
            </a:r>
            <a:endParaRPr lang="nl-NL" dirty="0"/>
          </a:p>
        </p:txBody>
      </p:sp>
      <p:sp>
        <p:nvSpPr>
          <p:cNvPr id="3" name="Title 2"/>
          <p:cNvSpPr>
            <a:spLocks noGrp="1"/>
          </p:cNvSpPr>
          <p:nvPr>
            <p:ph type="title"/>
          </p:nvPr>
        </p:nvSpPr>
        <p:spPr>
          <a:xfrm>
            <a:off x="576000" y="1800000"/>
            <a:ext cx="8334000" cy="2386800"/>
          </a:xfrm>
        </p:spPr>
        <p:txBody>
          <a:bodyPr>
            <a:normAutofit/>
          </a:bodyPr>
          <a:lstStyle>
            <a:lvl1pPr>
              <a:defRPr sz="4000">
                <a:solidFill>
                  <a:schemeClr val="bg1"/>
                </a:solidFill>
              </a:defRPr>
            </a:lvl1pPr>
          </a:lstStyle>
          <a:p>
            <a:r>
              <a:rPr lang="nl-NL" dirty="0"/>
              <a:t>Klik om de stijl te bewerken</a:t>
            </a:r>
          </a:p>
        </p:txBody>
      </p:sp>
      <p:pic>
        <p:nvPicPr>
          <p:cNvPr id="10" name="Picture 9" descr="Graphical user interface, application&#10;&#10;Description automatically generated">
            <a:extLst>
              <a:ext uri="{FF2B5EF4-FFF2-40B4-BE49-F238E27FC236}">
                <a16:creationId xmlns:a16="http://schemas.microsoft.com/office/drawing/2014/main" id="{8A48F634-9304-455D-B05C-BE8EFFBB227B}"/>
              </a:ext>
            </a:extLst>
          </p:cNvPr>
          <p:cNvPicPr>
            <a:picLocks noChangeAspect="1"/>
          </p:cNvPicPr>
          <p:nvPr userDrawn="1"/>
        </p:nvPicPr>
        <p:blipFill>
          <a:blip r:embed="rId3"/>
          <a:stretch>
            <a:fillRect/>
          </a:stretch>
        </p:blipFill>
        <p:spPr>
          <a:xfrm>
            <a:off x="360000" y="360000"/>
            <a:ext cx="2962662" cy="941834"/>
          </a:xfrm>
          <a:prstGeom prst="rect">
            <a:avLst/>
          </a:prstGeom>
        </p:spPr>
      </p:pic>
    </p:spTree>
    <p:extLst>
      <p:ext uri="{BB962C8B-B14F-4D97-AF65-F5344CB8AC3E}">
        <p14:creationId xmlns:p14="http://schemas.microsoft.com/office/powerpoint/2010/main" val="3320380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7" name="Rechthoek 6"/>
          <p:cNvSpPr/>
          <p:nvPr/>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9" name="Titel 1"/>
          <p:cNvSpPr>
            <a:spLocks noGrp="1"/>
          </p:cNvSpPr>
          <p:nvPr>
            <p:ph type="title"/>
          </p:nvPr>
        </p:nvSpPr>
        <p:spPr>
          <a:xfrm>
            <a:off x="576003" y="1800000"/>
            <a:ext cx="8333999" cy="2386800"/>
          </a:xfrm>
        </p:spPr>
        <p:txBody>
          <a:bodyPr anchor="b">
            <a:normAutofit/>
          </a:bodyPr>
          <a:lstStyle>
            <a:lvl1pPr>
              <a:defRPr sz="4000" baseline="0">
                <a:solidFill>
                  <a:srgbClr val="1D8DB0"/>
                </a:solidFill>
              </a:defRPr>
            </a:lvl1pPr>
          </a:lstStyle>
          <a:p>
            <a:r>
              <a:rPr lang="nl-NL"/>
              <a:t>Klik om de stijl te bewerken</a:t>
            </a:r>
            <a:endParaRPr lang="nl-NL" dirty="0"/>
          </a:p>
        </p:txBody>
      </p:sp>
      <p:sp>
        <p:nvSpPr>
          <p:cNvPr id="10"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005E77"/>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a:t>Tekststijl van het model bewerken</a:t>
            </a:r>
          </a:p>
        </p:txBody>
      </p:sp>
    </p:spTree>
    <p:extLst>
      <p:ext uri="{BB962C8B-B14F-4D97-AF65-F5344CB8AC3E}">
        <p14:creationId xmlns:p14="http://schemas.microsoft.com/office/powerpoint/2010/main" val="332277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ekopWit">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8" name="Titel 1"/>
          <p:cNvSpPr>
            <a:spLocks noGrp="1"/>
          </p:cNvSpPr>
          <p:nvPr>
            <p:ph type="title"/>
          </p:nvPr>
        </p:nvSpPr>
        <p:spPr>
          <a:xfrm>
            <a:off x="576003" y="1800000"/>
            <a:ext cx="8333999" cy="2386800"/>
          </a:xfrm>
        </p:spPr>
        <p:txBody>
          <a:bodyPr anchor="b">
            <a:normAutofit/>
          </a:bodyPr>
          <a:lstStyle>
            <a:lvl1pPr>
              <a:defRPr sz="4000"/>
            </a:lvl1pPr>
          </a:lstStyle>
          <a:p>
            <a:r>
              <a:rPr lang="nl-NL" dirty="0"/>
              <a:t>Klik om de stijl te bewerken</a:t>
            </a:r>
          </a:p>
        </p:txBody>
      </p:sp>
      <p:sp>
        <p:nvSpPr>
          <p:cNvPr id="9"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2F4D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3270691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2102180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952148524"/>
      </p:ext>
    </p:extLst>
  </p:cSld>
  <p:clrMapOvr>
    <a:masterClrMapping/>
  </p:clrMapOvr>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kopWit">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cSld>
  <p:clrMapOvr>
    <a:masterClrMapping/>
  </p:clrMapOvr>
  <p:extLst>
    <p:ext uri="{DCECCB84-F9BA-43D5-87BE-67443E8EF086}">
      <p15:sldGuideLst xmlns:p15="http://schemas.microsoft.com/office/powerpoint/2012/main">
        <p15:guide id="1" orient="horz" pos="3543" userDrawn="1">
          <p15:clr>
            <a:srgbClr val="FBAE40"/>
          </p15:clr>
        </p15:guide>
        <p15:guide id="2" pos="4203" userDrawn="1">
          <p15:clr>
            <a:srgbClr val="FBAE40"/>
          </p15:clr>
        </p15:guide>
        <p15:guide id="3"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endParaRPr lang="nl-NL"/>
          </a:p>
        </p:txBody>
      </p:sp>
      <p:sp>
        <p:nvSpPr>
          <p:cNvPr id="6" name="Tijdelijke aanduiding voor voettekst 5"/>
          <p:cNvSpPr>
            <a:spLocks noGrp="1"/>
          </p:cNvSpPr>
          <p:nvPr>
            <p:ph type="ftr" sz="quarter" idx="11"/>
          </p:nvPr>
        </p:nvSpPr>
        <p:spPr/>
        <p:txBody>
          <a:bodyPr/>
          <a:lstStyle/>
          <a:p>
            <a:r>
              <a:rPr lang="en-US"/>
              <a:t>KU Leuven - Ghent, Faculty of Engineering Technology</a:t>
            </a:r>
            <a:endParaRPr lang="nl-NL"/>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‹nr.›</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859589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endParaRPr lang="nl-NL" dirty="0"/>
          </a:p>
        </p:txBody>
      </p:sp>
      <p:sp>
        <p:nvSpPr>
          <p:cNvPr id="8" name="Tijdelijke aanduiding voor voettekst 7"/>
          <p:cNvSpPr>
            <a:spLocks noGrp="1"/>
          </p:cNvSpPr>
          <p:nvPr>
            <p:ph type="ftr" sz="quarter" idx="11"/>
          </p:nvPr>
        </p:nvSpPr>
        <p:spPr/>
        <p:txBody>
          <a:bodyPr/>
          <a:lstStyle/>
          <a:p>
            <a:r>
              <a:rPr lang="en-US"/>
              <a:t>KU Leuven - Ghent, Faculty of Engineering Technology</a:t>
            </a:r>
            <a:endParaRPr lang="nl-NL"/>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784001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endParaRPr lang="nl-NL"/>
          </a:p>
        </p:txBody>
      </p:sp>
      <p:sp>
        <p:nvSpPr>
          <p:cNvPr id="4" name="Tijdelijke aanduiding voor voettekst 3"/>
          <p:cNvSpPr>
            <a:spLocks noGrp="1"/>
          </p:cNvSpPr>
          <p:nvPr>
            <p:ph type="ftr" sz="quarter" idx="11"/>
          </p:nvPr>
        </p:nvSpPr>
        <p:spPr/>
        <p:txBody>
          <a:bodyPr/>
          <a:lstStyle/>
          <a:p>
            <a:r>
              <a:rPr lang="en-US"/>
              <a:t>KU Leuven - Ghent, Faculty of Engineering Technology</a:t>
            </a:r>
            <a:endParaRPr lang="nl-NL"/>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‹nr.›</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54663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a:p>
        </p:txBody>
      </p:sp>
      <p:sp>
        <p:nvSpPr>
          <p:cNvPr id="3" name="Tijdelijke aanduiding voor voettekst 2"/>
          <p:cNvSpPr>
            <a:spLocks noGrp="1"/>
          </p:cNvSpPr>
          <p:nvPr>
            <p:ph type="ftr" sz="quarter" idx="11"/>
          </p:nvPr>
        </p:nvSpPr>
        <p:spPr/>
        <p:txBody>
          <a:bodyPr/>
          <a:lstStyle/>
          <a:p>
            <a:r>
              <a:rPr lang="en-US"/>
              <a:t>KU Leuven - Ghent, Faculty of Engineering Technology</a:t>
            </a:r>
            <a:endParaRPr lang="nl-NL"/>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‹nr.›</a:t>
            </a:fld>
            <a:endParaRPr lang="nl-NL"/>
          </a:p>
        </p:txBody>
      </p:sp>
    </p:spTree>
    <p:extLst>
      <p:ext uri="{BB962C8B-B14F-4D97-AF65-F5344CB8AC3E}">
        <p14:creationId xmlns:p14="http://schemas.microsoft.com/office/powerpoint/2010/main" val="30777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ekopSlot">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endParaRPr lang="nl-NL" dirty="0"/>
          </a:p>
        </p:txBody>
      </p:sp>
      <p:sp>
        <p:nvSpPr>
          <p:cNvPr id="5" name="Tijdelijke aanduiding voor voettekst 4"/>
          <p:cNvSpPr>
            <a:spLocks noGrp="1"/>
          </p:cNvSpPr>
          <p:nvPr>
            <p:ph type="ftr" sz="quarter" idx="3"/>
          </p:nvPr>
        </p:nvSpPr>
        <p:spPr>
          <a:xfrm>
            <a:off x="6033600" y="6210000"/>
            <a:ext cx="4842634"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en-US"/>
              <a:t>KU Leuven - Ghent, Faculty of Engineering Technology</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pic>
        <p:nvPicPr>
          <p:cNvPr id="9" name="Picture 8" descr="Graphical user interface, application&#10;&#10;Description automatically generated">
            <a:extLst>
              <a:ext uri="{FF2B5EF4-FFF2-40B4-BE49-F238E27FC236}">
                <a16:creationId xmlns:a16="http://schemas.microsoft.com/office/drawing/2014/main" id="{216A2FFA-59F9-492D-AF1E-A2F0414F5115}"/>
              </a:ext>
            </a:extLst>
          </p:cNvPr>
          <p:cNvPicPr>
            <a:picLocks noChangeAspect="1"/>
          </p:cNvPicPr>
          <p:nvPr userDrawn="1"/>
        </p:nvPicPr>
        <p:blipFill>
          <a:blip r:embed="rId11"/>
          <a:stretch>
            <a:fillRect/>
          </a:stretch>
        </p:blipFill>
        <p:spPr>
          <a:xfrm>
            <a:off x="10876234" y="6349455"/>
            <a:ext cx="1149837" cy="365535"/>
          </a:xfrm>
          <a:prstGeom prst="rect">
            <a:avLst/>
          </a:prstGeom>
        </p:spPr>
      </p:pic>
    </p:spTree>
    <p:extLst>
      <p:ext uri="{BB962C8B-B14F-4D97-AF65-F5344CB8AC3E}">
        <p14:creationId xmlns:p14="http://schemas.microsoft.com/office/powerpoint/2010/main" val="463755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61" r:id="rId9"/>
  </p:sldLayoutIdLst>
  <p:hf sldNum="0"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userDrawn="1">
          <p15:clr>
            <a:srgbClr val="F26B43"/>
          </p15:clr>
        </p15:guide>
        <p15:guide id="2" pos="7319" userDrawn="1">
          <p15:clr>
            <a:srgbClr val="F26B43"/>
          </p15:clr>
        </p15:guide>
        <p15:guide id="3" orient="horz" pos="3857" userDrawn="1">
          <p15:clr>
            <a:srgbClr val="F26B43"/>
          </p15:clr>
        </p15:guide>
        <p15:guide id="4" pos="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jdelijke aanduiding voor titel 1"/>
          <p:cNvSpPr>
            <a:spLocks noGrp="1"/>
          </p:cNvSpPr>
          <p:nvPr>
            <p:ph type="title"/>
          </p:nvPr>
        </p:nvSpPr>
        <p:spPr>
          <a:xfrm>
            <a:off x="576000" y="216000"/>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endParaRPr lang="nl-NL" dirty="0"/>
          </a:p>
        </p:txBody>
      </p:sp>
      <p:sp>
        <p:nvSpPr>
          <p:cNvPr id="5" name="Tijdelijke aanduiding voor voettekst 4"/>
          <p:cNvSpPr>
            <a:spLocks noGrp="1"/>
          </p:cNvSpPr>
          <p:nvPr>
            <p:ph type="ftr" sz="quarter" idx="3"/>
          </p:nvPr>
        </p:nvSpPr>
        <p:spPr>
          <a:xfrm>
            <a:off x="6033600" y="6210000"/>
            <a:ext cx="4842634"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en-US"/>
              <a:t>KU Leuven - Ghent, Faculty of Engineering Technology</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pic>
        <p:nvPicPr>
          <p:cNvPr id="9" name="Picture 8" descr="Graphical user interface, application&#10;&#10;Description automatically generated">
            <a:extLst>
              <a:ext uri="{FF2B5EF4-FFF2-40B4-BE49-F238E27FC236}">
                <a16:creationId xmlns:a16="http://schemas.microsoft.com/office/drawing/2014/main" id="{E00E25E4-1B21-4F5C-9E0C-F9AF58B2D96B}"/>
              </a:ext>
            </a:extLst>
          </p:cNvPr>
          <p:cNvPicPr>
            <a:picLocks noChangeAspect="1"/>
          </p:cNvPicPr>
          <p:nvPr userDrawn="1"/>
        </p:nvPicPr>
        <p:blipFill>
          <a:blip r:embed="rId5"/>
          <a:stretch>
            <a:fillRect/>
          </a:stretch>
        </p:blipFill>
        <p:spPr>
          <a:xfrm>
            <a:off x="10876234" y="6349455"/>
            <a:ext cx="1149837" cy="365535"/>
          </a:xfrm>
          <a:prstGeom prst="rect">
            <a:avLst/>
          </a:prstGeom>
        </p:spPr>
      </p:pic>
    </p:spTree>
    <p:extLst>
      <p:ext uri="{BB962C8B-B14F-4D97-AF65-F5344CB8AC3E}">
        <p14:creationId xmlns:p14="http://schemas.microsoft.com/office/powerpoint/2010/main" val="173252323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hf sldNum="0"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ki.se/en/collaboration/international-collaboration/internationalisation-of-the-curriculum-ioc/what-is-internationalisation-of-the-curriculum-ioc"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pcc.edu/internationalization/faculty/internationalize-your-cours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eaie.org/resource/aligned-internationalised-curriculum.htm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5.xml.rels><?xml version="1.0" encoding="UTF-8" standalone="yes"?>
<Relationships xmlns="http://schemas.openxmlformats.org/package/2006/relationships"><Relationship Id="rId3" Type="http://schemas.openxmlformats.org/officeDocument/2006/relationships/hyperlink" Target="https://www.pcc.edu/" TargetMode="External"/><Relationship Id="rId2" Type="http://schemas.openxmlformats.org/officeDocument/2006/relationships/hyperlink" Target="https://ki.se/en" TargetMode="External"/><Relationship Id="rId1" Type="http://schemas.openxmlformats.org/officeDocument/2006/relationships/slideLayout" Target="../slideLayouts/slideLayout2.xml"/><Relationship Id="rId6" Type="http://schemas.openxmlformats.org/officeDocument/2006/relationships/hyperlink" Target="https://www.eaie.org/resource/aligned-internationalised-curriculum.html" TargetMode="External"/><Relationship Id="rId5" Type="http://schemas.openxmlformats.org/officeDocument/2006/relationships/hyperlink" Target="https://www.pcc.edu/internationalization/faculty/internationalize-your-course/" TargetMode="External"/><Relationship Id="rId4" Type="http://schemas.openxmlformats.org/officeDocument/2006/relationships/hyperlink" Target="https://ki.se/en/collaboration/international-collaboration/internationalisation-of-the-curriculum-ioc/what-is-internationalisation-of-the-curriculum-ioc"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ki.se/e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575999" y="1301834"/>
            <a:ext cx="10759266" cy="3802964"/>
          </a:xfrm>
        </p:spPr>
        <p:txBody>
          <a:bodyPr>
            <a:normAutofit/>
          </a:bodyPr>
          <a:lstStyle/>
          <a:p>
            <a:r>
              <a:rPr lang="en-US" sz="3500" dirty="0">
                <a:effectLst/>
                <a:latin typeface="+mj-lt"/>
                <a:ea typeface="Arial" panose="020B0604020202020204" pitchFamily="34" charset="0"/>
              </a:rPr>
              <a:t>How to internationalize curriculum – </a:t>
            </a:r>
            <a:br>
              <a:rPr lang="en-US" sz="3500" dirty="0">
                <a:effectLst/>
                <a:latin typeface="+mj-lt"/>
                <a:ea typeface="Arial" panose="020B0604020202020204" pitchFamily="34" charset="0"/>
              </a:rPr>
            </a:br>
            <a:r>
              <a:rPr lang="en-US" sz="3500" dirty="0">
                <a:effectLst/>
                <a:latin typeface="+mj-lt"/>
                <a:ea typeface="Arial" panose="020B0604020202020204" pitchFamily="34" charset="0"/>
              </a:rPr>
              <a:t>Guide for biomedical education and educators</a:t>
            </a:r>
            <a:br>
              <a:rPr lang="en-US" sz="3500" dirty="0">
                <a:effectLst/>
                <a:latin typeface="+mj-lt"/>
                <a:ea typeface="Arial" panose="020B0604020202020204" pitchFamily="34" charset="0"/>
              </a:rPr>
            </a:br>
            <a:br>
              <a:rPr lang="en-US" sz="3500" dirty="0">
                <a:effectLst/>
                <a:latin typeface="+mj-lt"/>
                <a:ea typeface="Arial" panose="020B0604020202020204" pitchFamily="34" charset="0"/>
              </a:rPr>
            </a:br>
            <a:r>
              <a:rPr lang="en-US" sz="2500" dirty="0">
                <a:effectLst/>
                <a:latin typeface="+mj-lt"/>
                <a:ea typeface="Arial" panose="020B0604020202020204" pitchFamily="34" charset="0"/>
              </a:rPr>
              <a:t>University of Shkodra ‘</a:t>
            </a:r>
            <a:r>
              <a:rPr lang="en-US" sz="2500" dirty="0" err="1">
                <a:effectLst/>
                <a:latin typeface="+mj-lt"/>
                <a:ea typeface="Arial" panose="020B0604020202020204" pitchFamily="34" charset="0"/>
              </a:rPr>
              <a:t>Luigj</a:t>
            </a:r>
            <a:r>
              <a:rPr lang="en-US" sz="2500" dirty="0">
                <a:effectLst/>
                <a:latin typeface="+mj-lt"/>
                <a:ea typeface="Arial" panose="020B0604020202020204" pitchFamily="34" charset="0"/>
              </a:rPr>
              <a:t> </a:t>
            </a:r>
            <a:r>
              <a:rPr lang="en-US" sz="2500" dirty="0" err="1">
                <a:effectLst/>
                <a:latin typeface="+mj-lt"/>
                <a:ea typeface="Arial" panose="020B0604020202020204" pitchFamily="34" charset="0"/>
              </a:rPr>
              <a:t>Gurakuqi</a:t>
            </a:r>
            <a:r>
              <a:rPr lang="en-US" sz="2500" dirty="0">
                <a:effectLst/>
                <a:latin typeface="+mj-lt"/>
                <a:ea typeface="Arial" panose="020B0604020202020204" pitchFamily="34" charset="0"/>
              </a:rPr>
              <a:t>’ - 09 October 2024 </a:t>
            </a:r>
            <a:r>
              <a:rPr lang="en-US" sz="2500" dirty="0" err="1">
                <a:effectLst/>
                <a:latin typeface="+mj-lt"/>
                <a:ea typeface="Arial" panose="020B0604020202020204" pitchFamily="34" charset="0"/>
              </a:rPr>
              <a:t>Shkodër</a:t>
            </a:r>
            <a:endParaRPr lang="nl-NL" sz="2500" dirty="0">
              <a:latin typeface="+mj-lt"/>
            </a:endParaRPr>
          </a:p>
        </p:txBody>
      </p:sp>
      <p:sp>
        <p:nvSpPr>
          <p:cNvPr id="9" name="Ondertitel 8"/>
          <p:cNvSpPr>
            <a:spLocks noGrp="1"/>
          </p:cNvSpPr>
          <p:nvPr>
            <p:ph type="subTitle" idx="1"/>
          </p:nvPr>
        </p:nvSpPr>
        <p:spPr/>
        <p:txBody>
          <a:bodyPr/>
          <a:lstStyle/>
          <a:p>
            <a:r>
              <a:rPr lang="nl-NL" dirty="0"/>
              <a:t>Geert De Lepeleer</a:t>
            </a:r>
          </a:p>
        </p:txBody>
      </p:sp>
      <p:pic>
        <p:nvPicPr>
          <p:cNvPr id="2" name="Afbeelding 1">
            <a:extLst>
              <a:ext uri="{FF2B5EF4-FFF2-40B4-BE49-F238E27FC236}">
                <a16:creationId xmlns:a16="http://schemas.microsoft.com/office/drawing/2014/main" id="{CB761628-1581-EBD0-42B2-BA93CA192354}"/>
              </a:ext>
            </a:extLst>
          </p:cNvPr>
          <p:cNvPicPr>
            <a:picLocks noChangeAspect="1"/>
          </p:cNvPicPr>
          <p:nvPr/>
        </p:nvPicPr>
        <p:blipFill>
          <a:blip r:embed="rId2"/>
          <a:stretch>
            <a:fillRect/>
          </a:stretch>
        </p:blipFill>
        <p:spPr>
          <a:xfrm>
            <a:off x="8342204" y="5104798"/>
            <a:ext cx="3761905" cy="704762"/>
          </a:xfrm>
          <a:prstGeom prst="rect">
            <a:avLst/>
          </a:prstGeom>
        </p:spPr>
      </p:pic>
      <p:pic>
        <p:nvPicPr>
          <p:cNvPr id="1026" name="Picture 1">
            <a:extLst>
              <a:ext uri="{FF2B5EF4-FFF2-40B4-BE49-F238E27FC236}">
                <a16:creationId xmlns:a16="http://schemas.microsoft.com/office/drawing/2014/main" id="{30D6924D-600B-F518-7E19-A78FB8550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5868067"/>
            <a:ext cx="57150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829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45411F9-DEE6-B92B-A5D0-03BC02FE1F14}"/>
              </a:ext>
            </a:extLst>
          </p:cNvPr>
          <p:cNvSpPr>
            <a:spLocks noGrp="1"/>
          </p:cNvSpPr>
          <p:nvPr>
            <p:ph idx="1"/>
          </p:nvPr>
        </p:nvSpPr>
        <p:spPr>
          <a:xfrm>
            <a:off x="576000" y="1466193"/>
            <a:ext cx="11041200" cy="4653807"/>
          </a:xfrm>
        </p:spPr>
        <p:txBody>
          <a:bodyPr>
            <a:normAutofit lnSpcReduction="10000"/>
          </a:bodyPr>
          <a:lstStyle/>
          <a:p>
            <a:pPr>
              <a:spcAft>
                <a:spcPts val="800"/>
              </a:spcAft>
            </a:pPr>
            <a:r>
              <a:rPr lang="en-US" sz="3000" kern="0" dirty="0">
                <a:effectLst/>
                <a:latin typeface="+mn-lt"/>
                <a:ea typeface="Times New Roman" panose="02020603050405020304" pitchFamily="18" charset="0"/>
                <a:cs typeface="Times New Roman" panose="02020603050405020304" pitchFamily="18" charset="0"/>
              </a:rPr>
              <a:t>The macro level consists of decision-making bodies within the university to ensure the work carried out is anchored and supported in order to ensure motivation and engagement of all stakeholders, these included:</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BE" sz="3000" kern="0" dirty="0" err="1">
                <a:effectLst/>
                <a:latin typeface="+mn-lt"/>
                <a:ea typeface="Times New Roman" panose="02020603050405020304" pitchFamily="18" charset="0"/>
                <a:cs typeface="Times New Roman" panose="02020603050405020304" pitchFamily="18" charset="0"/>
              </a:rPr>
              <a:t>the</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Committee</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for</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Higher</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Education</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BE" sz="3000" kern="0" dirty="0" err="1">
                <a:effectLst/>
                <a:latin typeface="+mn-lt"/>
                <a:ea typeface="Times New Roman" panose="02020603050405020304" pitchFamily="18" charset="0"/>
                <a:cs typeface="Times New Roman" panose="02020603050405020304" pitchFamily="18" charset="0"/>
              </a:rPr>
              <a:t>the</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Working</a:t>
            </a:r>
            <a:r>
              <a:rPr lang="nl-BE" sz="3000" kern="0" dirty="0">
                <a:effectLst/>
                <a:latin typeface="+mn-lt"/>
                <a:ea typeface="Times New Roman" panose="02020603050405020304" pitchFamily="18" charset="0"/>
                <a:cs typeface="Times New Roman" panose="02020603050405020304" pitchFamily="18" charset="0"/>
              </a:rPr>
              <a:t> Group </a:t>
            </a:r>
            <a:r>
              <a:rPr lang="nl-BE" sz="3000" kern="0" dirty="0" err="1">
                <a:effectLst/>
                <a:latin typeface="+mn-lt"/>
                <a:ea typeface="Times New Roman" panose="02020603050405020304" pitchFamily="18" charset="0"/>
                <a:cs typeface="Times New Roman" panose="02020603050405020304" pitchFamily="18" charset="0"/>
              </a:rPr>
              <a:t>for</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Internationalisation</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3000" kern="0" dirty="0">
                <a:effectLst/>
                <a:latin typeface="+mn-lt"/>
                <a:ea typeface="Times New Roman" panose="02020603050405020304" pitchFamily="18" charset="0"/>
                <a:cs typeface="Times New Roman" panose="02020603050405020304" pitchFamily="18" charset="0"/>
              </a:rPr>
              <a:t>the Unit for Teaching and Learning</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BE" sz="3000" kern="0" dirty="0" err="1">
                <a:effectLst/>
                <a:latin typeface="+mn-lt"/>
                <a:ea typeface="Times New Roman" panose="02020603050405020304" pitchFamily="18" charset="0"/>
                <a:cs typeface="Times New Roman" panose="02020603050405020304" pitchFamily="18" charset="0"/>
              </a:rPr>
              <a:t>Education</a:t>
            </a:r>
            <a:r>
              <a:rPr lang="nl-BE" sz="3000" kern="0" dirty="0">
                <a:effectLst/>
                <a:latin typeface="+mn-lt"/>
                <a:ea typeface="Times New Roman" panose="02020603050405020304" pitchFamily="18" charset="0"/>
                <a:cs typeface="Times New Roman" panose="02020603050405020304" pitchFamily="18" charset="0"/>
              </a:rPr>
              <a:t> </a:t>
            </a:r>
            <a:r>
              <a:rPr lang="nl-BE" sz="3000" kern="0" dirty="0" err="1">
                <a:effectLst/>
                <a:latin typeface="+mn-lt"/>
                <a:ea typeface="Times New Roman" panose="02020603050405020304" pitchFamily="18" charset="0"/>
                <a:cs typeface="Times New Roman" panose="02020603050405020304" pitchFamily="18" charset="0"/>
              </a:rPr>
              <a:t>and</a:t>
            </a:r>
            <a:r>
              <a:rPr lang="nl-BE" sz="3000" kern="0" dirty="0">
                <a:effectLst/>
                <a:latin typeface="+mn-lt"/>
                <a:ea typeface="Times New Roman" panose="02020603050405020304" pitchFamily="18" charset="0"/>
                <a:cs typeface="Times New Roman" panose="02020603050405020304" pitchFamily="18" charset="0"/>
              </a:rPr>
              <a:t> Research Support.</a:t>
            </a:r>
            <a:endParaRPr lang="en-US" sz="3000" kern="100" dirty="0">
              <a:effectLst/>
              <a:latin typeface="+mn-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33B3B46D-E69E-0056-B4FC-F7037BEBC715}"/>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BE226E9F-A98D-5E5E-8D20-A621482B3778}"/>
              </a:ext>
            </a:extLst>
          </p:cNvPr>
          <p:cNvSpPr>
            <a:spLocks noGrp="1"/>
          </p:cNvSpPr>
          <p:nvPr>
            <p:ph type="title"/>
          </p:nvPr>
        </p:nvSpPr>
        <p:spPr/>
        <p:txBody>
          <a:bodyPr/>
          <a:lstStyle/>
          <a:p>
            <a:r>
              <a:rPr lang="nl-BE" dirty="0"/>
              <a:t>1.4.3 THE MACRO LEVEL</a:t>
            </a:r>
            <a:endParaRPr lang="en-US" dirty="0"/>
          </a:p>
        </p:txBody>
      </p:sp>
    </p:spTree>
    <p:extLst>
      <p:ext uri="{BB962C8B-B14F-4D97-AF65-F5344CB8AC3E}">
        <p14:creationId xmlns:p14="http://schemas.microsoft.com/office/powerpoint/2010/main" val="60361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CCAE2A5-889B-7B63-94AB-46F549E6A5C2}"/>
              </a:ext>
            </a:extLst>
          </p:cNvPr>
          <p:cNvSpPr>
            <a:spLocks noGrp="1"/>
          </p:cNvSpPr>
          <p:nvPr>
            <p:ph idx="1"/>
          </p:nvPr>
        </p:nvSpPr>
        <p:spPr/>
        <p:txBody>
          <a:bodyPr>
            <a:normAutofit fontScale="85000" lnSpcReduction="10000"/>
          </a:bodyPr>
          <a:lstStyle/>
          <a:p>
            <a:pPr>
              <a:spcAft>
                <a:spcPts val="800"/>
              </a:spcAft>
            </a:pPr>
            <a:r>
              <a:rPr lang="en-US" sz="3000" kern="0" dirty="0">
                <a:effectLst/>
                <a:latin typeface="+mj-lt"/>
                <a:ea typeface="Times New Roman" panose="02020603050405020304" pitchFamily="18" charset="0"/>
                <a:cs typeface="Times New Roman" panose="02020603050405020304" pitchFamily="18" charset="0"/>
              </a:rPr>
              <a:t>Everyone has healthcare requirements that need to be met by the local healthcare system. The concept of superdiversity presents a new opportunity for understanding access to healthcare in Sweden. </a:t>
            </a:r>
            <a:endParaRPr lang="en-US" sz="3000" kern="100" dirty="0">
              <a:effectLst/>
              <a:latin typeface="+mj-lt"/>
              <a:ea typeface="Calibri" panose="020F0502020204030204" pitchFamily="34" charset="0"/>
              <a:cs typeface="Times New Roman" panose="02020603050405020304" pitchFamily="18" charset="0"/>
            </a:endParaRPr>
          </a:p>
          <a:p>
            <a:pPr>
              <a:spcAft>
                <a:spcPts val="800"/>
              </a:spcAft>
            </a:pPr>
            <a:r>
              <a:rPr lang="en-US" sz="3000" kern="0" dirty="0">
                <a:effectLst/>
                <a:latin typeface="+mj-lt"/>
                <a:ea typeface="Times New Roman" panose="02020603050405020304" pitchFamily="18" charset="0"/>
                <a:cs typeface="Times New Roman" panose="02020603050405020304" pitchFamily="18" charset="0"/>
              </a:rPr>
              <a:t>According to Sweden Statistics, we know that roughly 40% of Swedish nationals living in the Stockholm region have either one or two parents born abroad or were born abroad themselves. Healthcare systems and teaching paradigms must therefore incorporate how to navigate this superdiversity (Bradby et al., 2019).  </a:t>
            </a:r>
            <a:endParaRPr lang="en-US" sz="3000" kern="100" dirty="0">
              <a:effectLst/>
              <a:latin typeface="+mj-lt"/>
              <a:ea typeface="Calibri" panose="020F0502020204030204" pitchFamily="34" charset="0"/>
              <a:cs typeface="Times New Roman" panose="02020603050405020304" pitchFamily="18" charset="0"/>
            </a:endParaRPr>
          </a:p>
          <a:p>
            <a:pPr marL="0" indent="0">
              <a:lnSpc>
                <a:spcPts val="1440"/>
              </a:lnSpc>
              <a:buNone/>
            </a:pPr>
            <a:r>
              <a:rPr lang="en-US" sz="1800" i="1" dirty="0">
                <a:solidFill>
                  <a:srgbClr val="000000"/>
                </a:solidFill>
                <a:effectLst/>
                <a:latin typeface="DM Sans" pitchFamily="2" charset="0"/>
                <a:ea typeface="Times New Roman" panose="02020603050405020304" pitchFamily="18" charset="0"/>
              </a:rPr>
              <a:t>More info:</a:t>
            </a:r>
            <a:endParaRPr lang="en-US" sz="1800" dirty="0">
              <a:effectLst/>
              <a:latin typeface="Times New Roman" panose="02020603050405020304" pitchFamily="18" charset="0"/>
              <a:ea typeface="Times New Roman" panose="02020603050405020304" pitchFamily="18" charset="0"/>
            </a:endParaRPr>
          </a:p>
          <a:p>
            <a:pPr marL="0" indent="0">
              <a:lnSpc>
                <a:spcPts val="1440"/>
              </a:lnSpc>
              <a:buNone/>
            </a:pPr>
            <a:r>
              <a:rPr lang="en-US" sz="1800" i="1" u="sng" dirty="0">
                <a:solidFill>
                  <a:srgbClr val="000000"/>
                </a:solidFill>
                <a:effectLst/>
                <a:latin typeface="DM Sans" pitchFamily="2" charset="0"/>
                <a:ea typeface="Times New Roman" panose="02020603050405020304" pitchFamily="18" charset="0"/>
                <a:hlinkClick r:id="rId2"/>
              </a:rPr>
              <a:t>https://ki.se/en/collaboration/international-collaboration/internationalisation-of-the-curriculum-ioc/what-is-internationalisation-of-the-curriculum-ioc</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8D1E4B82-8BD7-B1CE-803E-DC2157FDED74}"/>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348D525F-8505-D36E-EAF5-E58CC48A7207}"/>
              </a:ext>
            </a:extLst>
          </p:cNvPr>
          <p:cNvSpPr>
            <a:spLocks noGrp="1"/>
          </p:cNvSpPr>
          <p:nvPr>
            <p:ph type="title"/>
          </p:nvPr>
        </p:nvSpPr>
        <p:spPr/>
        <p:txBody>
          <a:bodyPr/>
          <a:lstStyle/>
          <a:p>
            <a:r>
              <a:rPr lang="nl-BE" dirty="0"/>
              <a:t>1.4.4 THE LOCAL LEVEL</a:t>
            </a:r>
            <a:endParaRPr lang="en-US" dirty="0"/>
          </a:p>
        </p:txBody>
      </p:sp>
    </p:spTree>
    <p:extLst>
      <p:ext uri="{BB962C8B-B14F-4D97-AF65-F5344CB8AC3E}">
        <p14:creationId xmlns:p14="http://schemas.microsoft.com/office/powerpoint/2010/main" val="424649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0C5F418-163C-D070-6D90-8B60818F049D}"/>
              </a:ext>
            </a:extLst>
          </p:cNvPr>
          <p:cNvSpPr>
            <a:spLocks noGrp="1"/>
          </p:cNvSpPr>
          <p:nvPr>
            <p:ph idx="1"/>
          </p:nvPr>
        </p:nvSpPr>
        <p:spPr>
          <a:xfrm>
            <a:off x="576000" y="2187000"/>
            <a:ext cx="11041200" cy="3933000"/>
          </a:xfrm>
        </p:spPr>
        <p:txBody>
          <a:bodyPr/>
          <a:lstStyle/>
          <a:p>
            <a:pPr marL="0" indent="0">
              <a:buNone/>
            </a:pPr>
            <a:r>
              <a:rPr lang="en-US" sz="3000" kern="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Course internationalization is “a process by which international elements are infused into course content, international resources are used in course readings and assignments, and instructional methodologies appropriate to a culturally diverse student population are implemented” (Schuerholz-Lehr et al., 2007, p. 70).</a:t>
            </a:r>
            <a:endParaRPr lang="en-US" sz="30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70F7B020-0554-9B00-210A-4868B93C5156}"/>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DBFB12F6-85F2-35CF-657F-4768BAA30C5E}"/>
              </a:ext>
            </a:extLst>
          </p:cNvPr>
          <p:cNvSpPr>
            <a:spLocks noGrp="1"/>
          </p:cNvSpPr>
          <p:nvPr>
            <p:ph type="title"/>
          </p:nvPr>
        </p:nvSpPr>
        <p:spPr/>
        <p:txBody>
          <a:bodyPr/>
          <a:lstStyle/>
          <a:p>
            <a:r>
              <a:rPr lang="nl-BE" dirty="0"/>
              <a:t>2. PORTLAND COMMUNITY COLLEGE</a:t>
            </a:r>
            <a:endParaRPr lang="en-US" dirty="0"/>
          </a:p>
        </p:txBody>
      </p:sp>
      <p:sp>
        <p:nvSpPr>
          <p:cNvPr id="5" name="Titel 3">
            <a:extLst>
              <a:ext uri="{FF2B5EF4-FFF2-40B4-BE49-F238E27FC236}">
                <a16:creationId xmlns:a16="http://schemas.microsoft.com/office/drawing/2014/main" id="{B7A4FAB6-FC37-1B04-0701-2261E4726BB6}"/>
              </a:ext>
            </a:extLst>
          </p:cNvPr>
          <p:cNvSpPr txBox="1">
            <a:spLocks/>
          </p:cNvSpPr>
          <p:nvPr/>
        </p:nvSpPr>
        <p:spPr>
          <a:xfrm>
            <a:off x="576000" y="1035000"/>
            <a:ext cx="11041200" cy="1152000"/>
          </a:xfrm>
          <a:prstGeom prst="rect">
            <a:avLst/>
          </a:prstGeom>
        </p:spPr>
        <p:txBody>
          <a:bodyPr vert="horz" lIns="0" tIns="0" rIns="0" bIns="0" rtlCol="0" anchor="ctr" anchorCtr="0">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nl-BE" dirty="0"/>
              <a:t>2.1 DEFINITION</a:t>
            </a:r>
            <a:endParaRPr lang="en-US" dirty="0"/>
          </a:p>
        </p:txBody>
      </p:sp>
    </p:spTree>
    <p:extLst>
      <p:ext uri="{BB962C8B-B14F-4D97-AF65-F5344CB8AC3E}">
        <p14:creationId xmlns:p14="http://schemas.microsoft.com/office/powerpoint/2010/main" val="4192497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C23CFBD-C46A-29A5-5887-98E246652C6A}"/>
              </a:ext>
            </a:extLst>
          </p:cNvPr>
          <p:cNvSpPr>
            <a:spLocks noGrp="1"/>
          </p:cNvSpPr>
          <p:nvPr>
            <p:ph idx="1"/>
          </p:nvPr>
        </p:nvSpPr>
        <p:spPr/>
        <p:txBody>
          <a:bodyPr>
            <a:normAutofit lnSpcReduction="10000"/>
          </a:bodyPr>
          <a:lstStyle/>
          <a:p>
            <a:pPr marL="0" indent="0">
              <a:lnSpc>
                <a:spcPct val="107000"/>
              </a:lnSpc>
              <a:spcAft>
                <a:spcPts val="800"/>
              </a:spcAft>
              <a:buNone/>
            </a:pPr>
            <a:r>
              <a:rPr lang="en-US" sz="2000" kern="0" dirty="0">
                <a:effectLst/>
                <a:latin typeface="+mn-lt"/>
                <a:ea typeface="Times New Roman" panose="02020603050405020304" pitchFamily="18" charset="0"/>
                <a:cs typeface="Times New Roman" panose="02020603050405020304" pitchFamily="18" charset="0"/>
              </a:rPr>
              <a:t>(adapted from the University of Waterloo)</a:t>
            </a:r>
            <a:endParaRPr lang="en-US" sz="2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000" kern="0" dirty="0">
                <a:effectLst/>
                <a:latin typeface="+mn-lt"/>
                <a:ea typeface="Times New Roman" panose="02020603050405020304" pitchFamily="18" charset="0"/>
                <a:cs typeface="Times New Roman" panose="02020603050405020304" pitchFamily="18" charset="0"/>
              </a:rPr>
              <a:t>Add-on: Easy to implement and requires no fundamental changes in course content or pedagogy. Examples: adding on a reading, a guest lecture or an assignment with an international or intercultural focus.</a:t>
            </a:r>
            <a:endParaRPr lang="en-US" sz="2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000" kern="0" dirty="0">
                <a:effectLst/>
                <a:latin typeface="+mn-lt"/>
                <a:ea typeface="Times New Roman" panose="02020603050405020304" pitchFamily="18" charset="0"/>
                <a:cs typeface="Times New Roman" panose="02020603050405020304" pitchFamily="18" charset="0"/>
              </a:rPr>
              <a:t>Infusion: Requires preparation and rethinking of the course design. Examples: including course goals that focus on the development of intercultural knowledge, attitudes, and behaviors; including readings and assignments that reflect diverse points of view that are discussed in class.</a:t>
            </a:r>
            <a:endParaRPr lang="en-US" sz="2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2000" kern="0" dirty="0">
                <a:effectLst/>
                <a:latin typeface="+mn-lt"/>
                <a:ea typeface="Times New Roman" panose="02020603050405020304" pitchFamily="18" charset="0"/>
                <a:cs typeface="Times New Roman" panose="02020603050405020304" pitchFamily="18" charset="0"/>
              </a:rPr>
              <a:t>Transformation: Difficult to implement, especially in certain disciplines. Main goal: shift in cultural perspective and development of the ability to move among different cultures and worldviews.</a:t>
            </a:r>
            <a:endParaRPr lang="en-US" sz="2000" kern="100" dirty="0">
              <a:effectLst/>
              <a:latin typeface="+mn-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0C15B150-2C32-D5FB-03CF-1A0228CB03C9}"/>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294E71D1-543D-AC88-12C9-E838C6B8270E}"/>
              </a:ext>
            </a:extLst>
          </p:cNvPr>
          <p:cNvSpPr>
            <a:spLocks noGrp="1"/>
          </p:cNvSpPr>
          <p:nvPr>
            <p:ph type="title"/>
          </p:nvPr>
        </p:nvSpPr>
        <p:spPr/>
        <p:txBody>
          <a:bodyPr>
            <a:normAutofit fontScale="90000"/>
          </a:bodyPr>
          <a:lstStyle/>
          <a:p>
            <a:pPr>
              <a:tabLst>
                <a:tab pos="808038" algn="l"/>
              </a:tabLst>
            </a:pPr>
            <a:r>
              <a:rPr lang="nl-BE" dirty="0"/>
              <a:t>2.2 COURSE INTERNATIONALIZATION: THREE APPROACHES TO INTERNATIONALIZE CONTENT</a:t>
            </a:r>
            <a:endParaRPr lang="en-US" dirty="0"/>
          </a:p>
        </p:txBody>
      </p:sp>
    </p:spTree>
    <p:extLst>
      <p:ext uri="{BB962C8B-B14F-4D97-AF65-F5344CB8AC3E}">
        <p14:creationId xmlns:p14="http://schemas.microsoft.com/office/powerpoint/2010/main" val="1770101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A39031F-9E00-0EA0-74C4-6E84C3F38292}"/>
              </a:ext>
            </a:extLst>
          </p:cNvPr>
          <p:cNvSpPr>
            <a:spLocks noGrp="1"/>
          </p:cNvSpPr>
          <p:nvPr>
            <p:ph idx="1"/>
          </p:nvPr>
        </p:nvSpPr>
        <p:spPr>
          <a:xfrm>
            <a:off x="576000" y="1656000"/>
            <a:ext cx="11041200" cy="4464000"/>
          </a:xfrm>
        </p:spPr>
        <p:txBody>
          <a:bodyPr>
            <a:normAutofit fontScale="92500"/>
          </a:bodyPr>
          <a:lstStyle/>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analyze how the behavior of individuals, groups, and nations affect others politically, economically, environmentally, artistically, spiritually, etc.</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think critically of societies in a comparative context and to how one’s own society fits in the context of others.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understand aesthetically and interpret creatively the artistic and cultural expressions of other cultures.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integrate knowledge about other cultures into a coherent and inclusive worldview.</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analyze individual and cultural differences.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To describe world geography and the global environment, conditions, issues and events.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kern="0" dirty="0">
                <a:solidFill>
                  <a:schemeClr val="accent4"/>
                </a:solidFill>
                <a:effectLst/>
                <a:latin typeface="Helvetica" panose="020B0604020202020204" pitchFamily="34" charset="0"/>
                <a:ea typeface="Times New Roman" panose="02020603050405020304" pitchFamily="18" charset="0"/>
                <a:cs typeface="Times New Roman" panose="02020603050405020304" pitchFamily="18" charset="0"/>
              </a:rPr>
              <a:t>By the end of the course and depending on the phase of internationalization of the course, students should be able to achieve one or a few of the above international outcomes.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FC15080D-B3D4-823D-F582-B685BBCBE614}"/>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8E11BE84-0E64-C4A0-9547-1F979FE5E468}"/>
              </a:ext>
            </a:extLst>
          </p:cNvPr>
          <p:cNvSpPr>
            <a:spLocks noGrp="1"/>
          </p:cNvSpPr>
          <p:nvPr>
            <p:ph type="title"/>
          </p:nvPr>
        </p:nvSpPr>
        <p:spPr/>
        <p:txBody>
          <a:bodyPr>
            <a:normAutofit fontScale="90000"/>
          </a:bodyPr>
          <a:lstStyle/>
          <a:p>
            <a:pPr>
              <a:tabLst>
                <a:tab pos="1166813" algn="l"/>
              </a:tabLst>
            </a:pPr>
            <a:r>
              <a:rPr lang="nl-BE" dirty="0"/>
              <a:t>2.2.1 EXAMPLES OF INTERNATIONALISED 	LEARNING OUTCOMES</a:t>
            </a:r>
            <a:endParaRPr lang="en-US" dirty="0"/>
          </a:p>
        </p:txBody>
      </p:sp>
    </p:spTree>
    <p:extLst>
      <p:ext uri="{BB962C8B-B14F-4D97-AF65-F5344CB8AC3E}">
        <p14:creationId xmlns:p14="http://schemas.microsoft.com/office/powerpoint/2010/main" val="28176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DCE55D6-8564-6792-CB60-0F227F743C73}"/>
              </a:ext>
            </a:extLst>
          </p:cNvPr>
          <p:cNvSpPr>
            <a:spLocks noGrp="1"/>
          </p:cNvSpPr>
          <p:nvPr>
            <p:ph idx="1"/>
          </p:nvPr>
        </p:nvSpPr>
        <p:spPr/>
        <p:txBody>
          <a:bodyPr>
            <a:normAutofit fontScale="77500" lnSpcReduction="20000"/>
          </a:bodyPr>
          <a:lstStyle/>
          <a:p>
            <a:pPr marL="0" indent="0">
              <a:lnSpc>
                <a:spcPct val="107000"/>
              </a:lnSpc>
              <a:spcAft>
                <a:spcPts val="800"/>
              </a:spcAft>
              <a:buNone/>
            </a:pPr>
            <a:r>
              <a:rPr lang="en-US" sz="1800" kern="0" dirty="0">
                <a:effectLst/>
                <a:latin typeface="+mj-lt"/>
                <a:ea typeface="Times New Roman" panose="02020603050405020304" pitchFamily="18" charset="0"/>
                <a:cs typeface="Times New Roman" panose="02020603050405020304" pitchFamily="18" charset="0"/>
              </a:rPr>
              <a:t>What assessment task(s) could students complete to demonstrate achievement of international perspectives? There is no “one method” of assessment. Each instructor will choose their own assessment tools with regard to learning outcomes.</a:t>
            </a:r>
            <a:endParaRPr lang="en-US" sz="1800" kern="100" dirty="0">
              <a:effectLst/>
              <a:latin typeface="+mj-lt"/>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kern="0" dirty="0">
                <a:effectLst/>
                <a:latin typeface="+mj-lt"/>
                <a:ea typeface="Times New Roman" panose="02020603050405020304" pitchFamily="18" charset="0"/>
                <a:cs typeface="Times New Roman" panose="02020603050405020304" pitchFamily="18" charset="0"/>
              </a:rPr>
              <a:t>Some internationally-focused learning activities you can incorporate into the class, include the following examples:</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Problem-solving activities in an international or intercultural context.</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Field trips to work sites of companies engaged in international trade.</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Speakers from international backgrounds during class</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The connection of native students with international ones, either on campus or at a sister college abroad (via teams, skype, etc.)</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Journal writing/ other self-reflective writing on global topics</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800" kern="0" dirty="0">
                <a:effectLst/>
                <a:latin typeface="+mj-lt"/>
                <a:ea typeface="Times New Roman" panose="02020603050405020304" pitchFamily="18" charset="0"/>
                <a:cs typeface="Times New Roman" panose="02020603050405020304" pitchFamily="18" charset="0"/>
              </a:rPr>
              <a:t>Simulations/ practice role-play activities involving an international context</a:t>
            </a:r>
            <a:endParaRPr lang="en-US" sz="1800" kern="100" dirty="0">
              <a:effectLst/>
              <a:latin typeface="+mj-lt"/>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800" kern="0" dirty="0">
                <a:effectLst/>
                <a:latin typeface="+mj-lt"/>
                <a:ea typeface="Times New Roman" panose="02020603050405020304" pitchFamily="18" charset="0"/>
                <a:cs typeface="Times New Roman" panose="02020603050405020304" pitchFamily="18" charset="0"/>
              </a:rPr>
              <a:t>More info : </a:t>
            </a:r>
            <a:endParaRPr lang="en-US" sz="1800" kern="100" dirty="0">
              <a:effectLst/>
              <a:latin typeface="+mj-lt"/>
              <a:ea typeface="Calibri" panose="020F0502020204030204" pitchFamily="34" charset="0"/>
              <a:cs typeface="Times New Roman" panose="02020603050405020304" pitchFamily="18" charset="0"/>
            </a:endParaRPr>
          </a:p>
          <a:p>
            <a:pPr marL="0" indent="0">
              <a:buNone/>
            </a:pPr>
            <a:r>
              <a:rPr lang="en-US" sz="1800" u="sng" kern="0" dirty="0">
                <a:solidFill>
                  <a:srgbClr val="0563C1"/>
                </a:solidFill>
                <a:effectLst/>
                <a:latin typeface="DM Sans" pitchFamily="2" charset="0"/>
                <a:ea typeface="Times New Roman" panose="02020603050405020304" pitchFamily="18" charset="0"/>
                <a:cs typeface="Times New Roman" panose="02020603050405020304" pitchFamily="18" charset="0"/>
                <a:hlinkClick r:id="rId2"/>
              </a:rPr>
              <a:t>https://www.pcc.edu/internationalization/faculty/internationalize-your-course/</a:t>
            </a:r>
            <a:endParaRPr lang="en-US" dirty="0"/>
          </a:p>
        </p:txBody>
      </p:sp>
      <p:sp>
        <p:nvSpPr>
          <p:cNvPr id="3" name="Tijdelijke aanduiding voor voettekst 2">
            <a:extLst>
              <a:ext uri="{FF2B5EF4-FFF2-40B4-BE49-F238E27FC236}">
                <a16:creationId xmlns:a16="http://schemas.microsoft.com/office/drawing/2014/main" id="{A3E544FE-824F-45F1-CAC9-5B1D8E5ABEA7}"/>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D1BE4DB2-1937-6854-5829-E043E53FAD97}"/>
              </a:ext>
            </a:extLst>
          </p:cNvPr>
          <p:cNvSpPr>
            <a:spLocks noGrp="1"/>
          </p:cNvSpPr>
          <p:nvPr>
            <p:ph type="title"/>
          </p:nvPr>
        </p:nvSpPr>
        <p:spPr/>
        <p:txBody>
          <a:bodyPr>
            <a:normAutofit fontScale="90000"/>
          </a:bodyPr>
          <a:lstStyle/>
          <a:p>
            <a:pPr>
              <a:tabLst>
                <a:tab pos="808038" algn="l"/>
              </a:tabLst>
            </a:pPr>
            <a:r>
              <a:rPr lang="nl-BE" dirty="0"/>
              <a:t>2.3 HOW WILL YOU KNOW IF STUDENTS ACHIEVE 	THE INTERNALIZED OUTCOMES ? </a:t>
            </a:r>
            <a:endParaRPr lang="en-US" dirty="0"/>
          </a:p>
        </p:txBody>
      </p:sp>
    </p:spTree>
    <p:extLst>
      <p:ext uri="{BB962C8B-B14F-4D97-AF65-F5344CB8AC3E}">
        <p14:creationId xmlns:p14="http://schemas.microsoft.com/office/powerpoint/2010/main" val="1706336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FA154506-DFD6-2CA7-4326-C620ED628C2A}"/>
              </a:ext>
            </a:extLst>
          </p:cNvPr>
          <p:cNvSpPr>
            <a:spLocks noGrp="1"/>
          </p:cNvSpPr>
          <p:nvPr>
            <p:ph idx="1"/>
          </p:nvPr>
        </p:nvSpPr>
        <p:spPr>
          <a:xfrm>
            <a:off x="576000" y="1915510"/>
            <a:ext cx="11041200" cy="4204489"/>
          </a:xfrm>
        </p:spPr>
        <p:txBody>
          <a:bodyPr/>
          <a:lstStyle/>
          <a:p>
            <a:pPr marL="0" indent="0">
              <a:lnSpc>
                <a:spcPts val="1875"/>
              </a:lnSpc>
              <a:spcAft>
                <a:spcPts val="1500"/>
              </a:spcAft>
              <a:buNone/>
            </a:pP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A constructively aligned </a:t>
            </a:r>
            <a:r>
              <a:rPr lang="en-US" sz="1800" i="1" kern="0" dirty="0" err="1">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internationalised</a:t>
            </a: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 curriculum includes the following aspects in the entire study process :</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Articulation of the intended </a:t>
            </a:r>
            <a:r>
              <a:rPr lang="en-US" sz="1800" kern="0" dirty="0" err="1">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internationalised</a:t>
            </a: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 learning outcomes;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Planning of teaching and learning activities with appropriately chosen learning materials, contents and literature which include international and intercultural perspectives;</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Assessment of the intended learning outcomes with explicit assessment criteria of the international or intercultural dimensions; and</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US" sz="1800" kern="0" dirty="0">
                <a:solidFill>
                  <a:schemeClr val="accent4"/>
                </a:solidFill>
                <a:effectLst/>
                <a:latin typeface="Arial" panose="020B0604020202020204" pitchFamily="34" charset="0"/>
                <a:ea typeface="Times New Roman" panose="02020603050405020304" pitchFamily="18" charset="0"/>
                <a:cs typeface="Times New Roman" panose="02020603050405020304" pitchFamily="18" charset="0"/>
              </a:rPr>
              <a:t>Defining the ‘long-term impact’ on the student development and linking this to the graduate attributes, such as the development of intercultural competence, transferable and employability skills, or global citizenship.</a:t>
            </a:r>
            <a:endParaRPr lang="en-US"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D9C3FB72-1DDB-590A-0E0F-2204D3DF3954}"/>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783CDFB1-08EE-4F45-0DB3-B01EA137291C}"/>
              </a:ext>
            </a:extLst>
          </p:cNvPr>
          <p:cNvSpPr>
            <a:spLocks noGrp="1"/>
          </p:cNvSpPr>
          <p:nvPr>
            <p:ph type="title"/>
          </p:nvPr>
        </p:nvSpPr>
        <p:spPr/>
        <p:txBody>
          <a:bodyPr>
            <a:normAutofit/>
          </a:bodyPr>
          <a:lstStyle/>
          <a:p>
            <a:pPr>
              <a:tabLst>
                <a:tab pos="444500" algn="l"/>
              </a:tabLst>
            </a:pPr>
            <a:r>
              <a:rPr lang="nl-BE" sz="3100" dirty="0"/>
              <a:t>3. EUROPEAN ASSOCIATION FOR INTERNATIONAL 	EDUCATION( EAIE) </a:t>
            </a:r>
            <a:endParaRPr lang="en-US" sz="3100" dirty="0"/>
          </a:p>
        </p:txBody>
      </p:sp>
      <p:sp>
        <p:nvSpPr>
          <p:cNvPr id="5" name="Titel 3">
            <a:extLst>
              <a:ext uri="{FF2B5EF4-FFF2-40B4-BE49-F238E27FC236}">
                <a16:creationId xmlns:a16="http://schemas.microsoft.com/office/drawing/2014/main" id="{DCEC20BC-4B53-4C0D-D470-E9CD6CA95BFA}"/>
              </a:ext>
            </a:extLst>
          </p:cNvPr>
          <p:cNvSpPr txBox="1">
            <a:spLocks/>
          </p:cNvSpPr>
          <p:nvPr/>
        </p:nvSpPr>
        <p:spPr>
          <a:xfrm>
            <a:off x="513000" y="1099855"/>
            <a:ext cx="11041200" cy="698364"/>
          </a:xfrm>
          <a:prstGeom prst="rect">
            <a:avLst/>
          </a:prstGeom>
        </p:spPr>
        <p:txBody>
          <a:bodyPr vert="horz" lIns="0" tIns="0" rIns="0" bIns="0" rtlCol="0" anchor="ctr" anchorCtr="0">
            <a:normAutofit fontScale="97500"/>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nl-BE" sz="2900" dirty="0"/>
              <a:t>3.1 ASPECTS OF AN INTERNATIONAL CURRICULUM</a:t>
            </a:r>
          </a:p>
        </p:txBody>
      </p:sp>
    </p:spTree>
    <p:extLst>
      <p:ext uri="{BB962C8B-B14F-4D97-AF65-F5344CB8AC3E}">
        <p14:creationId xmlns:p14="http://schemas.microsoft.com/office/powerpoint/2010/main" val="3615664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8CEAE31-2DE9-B9A0-C35F-F8DDFDFA299B}"/>
              </a:ext>
            </a:extLst>
          </p:cNvPr>
          <p:cNvSpPr>
            <a:spLocks noGrp="1"/>
          </p:cNvSpPr>
          <p:nvPr>
            <p:ph idx="1"/>
          </p:nvPr>
        </p:nvSpPr>
        <p:spPr/>
        <p:txBody>
          <a:bodyPr/>
          <a:lstStyle/>
          <a:p>
            <a:pPr marL="0" indent="0">
              <a:buNone/>
              <a:tabLst>
                <a:tab pos="268288" algn="l"/>
              </a:tabLst>
            </a:pPr>
            <a:r>
              <a:rPr lang="nl-BE" dirty="0">
                <a:solidFill>
                  <a:schemeClr val="accent3"/>
                </a:solidFill>
              </a:rPr>
              <a:t>1 </a:t>
            </a:r>
            <a:r>
              <a:rPr lang="nl-BE" dirty="0" err="1">
                <a:solidFill>
                  <a:schemeClr val="accent3"/>
                </a:solidFill>
              </a:rPr>
              <a:t>Recognise</a:t>
            </a:r>
            <a:r>
              <a:rPr lang="nl-BE" dirty="0">
                <a:solidFill>
                  <a:schemeClr val="accent3"/>
                </a:solidFill>
              </a:rPr>
              <a:t> </a:t>
            </a:r>
            <a:r>
              <a:rPr lang="nl-BE" dirty="0" err="1">
                <a:solidFill>
                  <a:schemeClr val="accent3"/>
                </a:solidFill>
              </a:rPr>
              <a:t>and</a:t>
            </a:r>
            <a:r>
              <a:rPr lang="nl-BE" dirty="0">
                <a:solidFill>
                  <a:schemeClr val="accent3"/>
                </a:solidFill>
              </a:rPr>
              <a:t> </a:t>
            </a:r>
            <a:r>
              <a:rPr lang="nl-BE" dirty="0" err="1">
                <a:solidFill>
                  <a:schemeClr val="accent3"/>
                </a:solidFill>
              </a:rPr>
              <a:t>embed</a:t>
            </a:r>
            <a:r>
              <a:rPr lang="nl-BE" dirty="0">
                <a:solidFill>
                  <a:schemeClr val="accent3"/>
                </a:solidFill>
              </a:rPr>
              <a:t> </a:t>
            </a:r>
            <a:r>
              <a:rPr lang="nl-BE" dirty="0" err="1">
                <a:solidFill>
                  <a:schemeClr val="accent3"/>
                </a:solidFill>
              </a:rPr>
              <a:t>global</a:t>
            </a:r>
            <a:r>
              <a:rPr lang="nl-BE" dirty="0">
                <a:solidFill>
                  <a:schemeClr val="accent3"/>
                </a:solidFill>
              </a:rPr>
              <a:t>/</a:t>
            </a:r>
            <a:r>
              <a:rPr lang="nl-BE" dirty="0" err="1">
                <a:solidFill>
                  <a:schemeClr val="accent3"/>
                </a:solidFill>
              </a:rPr>
              <a:t>international</a:t>
            </a:r>
            <a:r>
              <a:rPr lang="nl-BE" dirty="0">
                <a:solidFill>
                  <a:schemeClr val="accent3"/>
                </a:solidFill>
              </a:rPr>
              <a:t>/</a:t>
            </a:r>
            <a:r>
              <a:rPr lang="nl-BE" dirty="0" err="1">
                <a:solidFill>
                  <a:schemeClr val="accent3"/>
                </a:solidFill>
              </a:rPr>
              <a:t>intercultural</a:t>
            </a:r>
            <a:r>
              <a:rPr lang="nl-BE" dirty="0">
                <a:solidFill>
                  <a:schemeClr val="accent3"/>
                </a:solidFill>
              </a:rPr>
              <a:t> </a:t>
            </a:r>
            <a:r>
              <a:rPr lang="nl-BE" dirty="0" err="1">
                <a:solidFill>
                  <a:schemeClr val="accent3"/>
                </a:solidFill>
              </a:rPr>
              <a:t>dimensions</a:t>
            </a:r>
            <a:r>
              <a:rPr lang="nl-BE" dirty="0">
                <a:solidFill>
                  <a:schemeClr val="accent3"/>
                </a:solidFill>
              </a:rPr>
              <a:t> in </a:t>
            </a:r>
            <a:r>
              <a:rPr lang="nl-BE" dirty="0" err="1">
                <a:solidFill>
                  <a:schemeClr val="accent3"/>
                </a:solidFill>
              </a:rPr>
              <a:t>learning</a:t>
            </a:r>
            <a:r>
              <a:rPr lang="nl-BE" dirty="0">
                <a:solidFill>
                  <a:schemeClr val="accent3"/>
                </a:solidFill>
              </a:rPr>
              <a:t> 	</a:t>
            </a:r>
            <a:r>
              <a:rPr lang="nl-BE" dirty="0" err="1">
                <a:solidFill>
                  <a:schemeClr val="accent3"/>
                </a:solidFill>
              </a:rPr>
              <a:t>outcomes</a:t>
            </a:r>
            <a:endParaRPr lang="nl-BE" dirty="0">
              <a:solidFill>
                <a:schemeClr val="accent3"/>
              </a:solidFill>
            </a:endParaRPr>
          </a:p>
          <a:p>
            <a:pPr marL="342900" lvl="0" indent="-342900">
              <a:lnSpc>
                <a:spcPts val="1875"/>
              </a:lnSpc>
              <a:spcAft>
                <a:spcPts val="1500"/>
              </a:spcAft>
              <a:buSzPts val="1000"/>
              <a:buFont typeface="Symbol" panose="05050102010706020507" pitchFamily="18" charset="2"/>
              <a:buChar char=""/>
              <a:tabLst>
                <a:tab pos="457200" algn="l"/>
              </a:tabLst>
            </a:pPr>
            <a:r>
              <a:rPr lang="en-US" sz="1800" dirty="0">
                <a:solidFill>
                  <a:schemeClr val="accent4"/>
                </a:solidFill>
                <a:effectLst/>
                <a:latin typeface="Arial" panose="020B0604020202020204" pitchFamily="34" charset="0"/>
                <a:ea typeface="Times New Roman" panose="02020603050405020304" pitchFamily="18" charset="0"/>
              </a:rPr>
              <a:t>In practice it often happens that the student learning outcomes do not reflect (or at least not explicitly) any international or intercultural dimensions. Yet despite this absence, these elements do often spontaneously occur in teaching and learning practices.</a:t>
            </a:r>
            <a:endParaRPr lang="en-US" sz="1800" dirty="0">
              <a:solidFill>
                <a:schemeClr val="accent4"/>
              </a:solidFill>
              <a:effectLst/>
              <a:latin typeface="Times New Roman" panose="02020603050405020304" pitchFamily="18" charset="0"/>
              <a:ea typeface="Times New Roman" panose="02020603050405020304" pitchFamily="18" charset="0"/>
            </a:endParaRPr>
          </a:p>
          <a:p>
            <a:pPr marL="361950" indent="-361950"/>
            <a:r>
              <a:rPr lang="en-US" sz="1800" dirty="0">
                <a:solidFill>
                  <a:schemeClr val="accent4"/>
                </a:solidFill>
                <a:effectLst/>
                <a:latin typeface="Arial" panose="020B0604020202020204" pitchFamily="34" charset="0"/>
                <a:ea typeface="Calibri" panose="020F0502020204030204" pitchFamily="34" charset="0"/>
              </a:rPr>
              <a:t>For instance, in the classroom you may ask students to evaluate a situation, an issue or a problem from multiple cultural perspectives. Surely, you would expect students to learn something from this activity, but if it is not captured in a learning outcome and assessed, students may not be aware of what it is they are learning through this. So </a:t>
            </a:r>
            <a:r>
              <a:rPr lang="en-US" sz="1800" dirty="0" err="1">
                <a:solidFill>
                  <a:schemeClr val="accent4"/>
                </a:solidFill>
                <a:effectLst/>
                <a:latin typeface="Arial" panose="020B0604020202020204" pitchFamily="34" charset="0"/>
                <a:ea typeface="Calibri" panose="020F0502020204030204" pitchFamily="34" charset="0"/>
              </a:rPr>
              <a:t>recognise</a:t>
            </a:r>
            <a:r>
              <a:rPr lang="en-US" sz="1800" dirty="0">
                <a:solidFill>
                  <a:schemeClr val="accent4"/>
                </a:solidFill>
                <a:effectLst/>
                <a:latin typeface="Arial" panose="020B0604020202020204" pitchFamily="34" charset="0"/>
                <a:ea typeface="Calibri" panose="020F0502020204030204" pitchFamily="34" charset="0"/>
              </a:rPr>
              <a:t> what it is you are already doing and gain inspiration from readily available descriptors of international, intercultural and global competences.</a:t>
            </a:r>
            <a:endParaRPr lang="nl-BE" dirty="0">
              <a:solidFill>
                <a:schemeClr val="accent4"/>
              </a:solidFill>
            </a:endParaRPr>
          </a:p>
          <a:p>
            <a:pPr marL="0" indent="0">
              <a:buNone/>
            </a:pPr>
            <a:endParaRPr lang="en-US" dirty="0"/>
          </a:p>
        </p:txBody>
      </p:sp>
      <p:sp>
        <p:nvSpPr>
          <p:cNvPr id="3" name="Tijdelijke aanduiding voor voettekst 2">
            <a:extLst>
              <a:ext uri="{FF2B5EF4-FFF2-40B4-BE49-F238E27FC236}">
                <a16:creationId xmlns:a16="http://schemas.microsoft.com/office/drawing/2014/main" id="{C96F3A0F-84EF-93DA-7CF7-FCEAD8E2E06E}"/>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AFE34F17-C1E0-5E76-7FB7-E11753536E2B}"/>
              </a:ext>
            </a:extLst>
          </p:cNvPr>
          <p:cNvSpPr>
            <a:spLocks noGrp="1"/>
          </p:cNvSpPr>
          <p:nvPr>
            <p:ph type="title"/>
          </p:nvPr>
        </p:nvSpPr>
        <p:spPr/>
        <p:txBody>
          <a:bodyPr>
            <a:normAutofit fontScale="90000"/>
          </a:bodyPr>
          <a:lstStyle/>
          <a:p>
            <a:r>
              <a:rPr lang="nl-BE" dirty="0"/>
              <a:t>3.2 FIVE STEPS FOR AN INTERNATIONALISED CURRICULUM</a:t>
            </a:r>
            <a:endParaRPr lang="en-US" dirty="0"/>
          </a:p>
        </p:txBody>
      </p:sp>
    </p:spTree>
    <p:extLst>
      <p:ext uri="{BB962C8B-B14F-4D97-AF65-F5344CB8AC3E}">
        <p14:creationId xmlns:p14="http://schemas.microsoft.com/office/powerpoint/2010/main" val="1887090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FCF7625-A06D-4C3F-8709-AFAA1B704A1A}"/>
              </a:ext>
            </a:extLst>
          </p:cNvPr>
          <p:cNvSpPr>
            <a:spLocks noGrp="1"/>
          </p:cNvSpPr>
          <p:nvPr>
            <p:ph idx="1"/>
          </p:nvPr>
        </p:nvSpPr>
        <p:spPr/>
        <p:txBody>
          <a:bodyPr/>
          <a:lstStyle/>
          <a:p>
            <a:pPr marL="361950" indent="-361950">
              <a:buNone/>
            </a:pPr>
            <a:r>
              <a:rPr lang="nl-BE" dirty="0">
                <a:solidFill>
                  <a:schemeClr val="accent3"/>
                </a:solidFill>
              </a:rPr>
              <a:t>2 	</a:t>
            </a:r>
            <a:r>
              <a:rPr lang="nl-BE" dirty="0" err="1">
                <a:solidFill>
                  <a:schemeClr val="accent3"/>
                </a:solidFill>
              </a:rPr>
              <a:t>Consider</a:t>
            </a:r>
            <a:r>
              <a:rPr lang="nl-BE" dirty="0">
                <a:solidFill>
                  <a:schemeClr val="accent3"/>
                </a:solidFill>
              </a:rPr>
              <a:t> </a:t>
            </a:r>
            <a:r>
              <a:rPr lang="nl-BE" dirty="0" err="1">
                <a:solidFill>
                  <a:schemeClr val="accent3"/>
                </a:solidFill>
              </a:rPr>
              <a:t>who</a:t>
            </a:r>
            <a:r>
              <a:rPr lang="nl-BE" dirty="0">
                <a:solidFill>
                  <a:schemeClr val="accent3"/>
                </a:solidFill>
              </a:rPr>
              <a:t> is in </a:t>
            </a:r>
            <a:r>
              <a:rPr lang="nl-BE" dirty="0" err="1">
                <a:solidFill>
                  <a:schemeClr val="accent3"/>
                </a:solidFill>
              </a:rPr>
              <a:t>your</a:t>
            </a:r>
            <a:r>
              <a:rPr lang="nl-BE" dirty="0">
                <a:solidFill>
                  <a:schemeClr val="accent3"/>
                </a:solidFill>
              </a:rPr>
              <a:t> classroom: mind </a:t>
            </a:r>
            <a:r>
              <a:rPr lang="nl-BE" dirty="0" err="1">
                <a:solidFill>
                  <a:schemeClr val="accent3"/>
                </a:solidFill>
              </a:rPr>
              <a:t>the</a:t>
            </a:r>
            <a:r>
              <a:rPr lang="nl-BE" dirty="0">
                <a:solidFill>
                  <a:schemeClr val="accent3"/>
                </a:solidFill>
              </a:rPr>
              <a:t> gap</a:t>
            </a:r>
          </a:p>
          <a:p>
            <a:pPr marL="361950" indent="-361950">
              <a:buFont typeface="Arial" panose="020B0604020202020204" pitchFamily="34" charset="0"/>
              <a:buChar char="•"/>
            </a:pPr>
            <a:r>
              <a:rPr lang="en-US" sz="1800" dirty="0">
                <a:solidFill>
                  <a:schemeClr val="accent4"/>
                </a:solidFill>
                <a:effectLst/>
                <a:latin typeface="Arial" panose="020B0604020202020204" pitchFamily="34" charset="0"/>
                <a:ea typeface="Times New Roman" panose="02020603050405020304" pitchFamily="18" charset="0"/>
              </a:rPr>
              <a:t>The diversity of learners in our classrooms challenges lecturers to design appropriately structured learning activities that support the development of intercultural competence and international perspectives. There is a wide variety of instruments that can be used to </a:t>
            </a:r>
            <a:r>
              <a:rPr lang="en-US" sz="1800" dirty="0" err="1">
                <a:solidFill>
                  <a:schemeClr val="accent4"/>
                </a:solidFill>
                <a:effectLst/>
                <a:latin typeface="Arial" panose="020B0604020202020204" pitchFamily="34" charset="0"/>
                <a:ea typeface="Times New Roman" panose="02020603050405020304" pitchFamily="18" charset="0"/>
              </a:rPr>
              <a:t>internationalise</a:t>
            </a:r>
            <a:r>
              <a:rPr lang="en-US" sz="1800" dirty="0">
                <a:solidFill>
                  <a:schemeClr val="accent4"/>
                </a:solidFill>
                <a:effectLst/>
                <a:latin typeface="Arial" panose="020B0604020202020204" pitchFamily="34" charset="0"/>
                <a:ea typeface="Times New Roman" panose="02020603050405020304" pitchFamily="18" charset="0"/>
              </a:rPr>
              <a:t> teaching and learning, such as guest lectures from local cultural groups; international companies or international partner universities; working with local cultural, ethnic, religious or international communities; as well as including comparative international literature, content and case studies.</a:t>
            </a:r>
          </a:p>
          <a:p>
            <a:pPr marL="0" indent="0">
              <a:buNone/>
            </a:pPr>
            <a:endParaRPr lang="en-US" sz="1800" dirty="0">
              <a:solidFill>
                <a:schemeClr val="accent4"/>
              </a:solidFill>
              <a:effectLst/>
              <a:latin typeface="Arial" panose="020B0604020202020204" pitchFamily="34" charset="0"/>
              <a:ea typeface="Times New Roman" panose="02020603050405020304" pitchFamily="18" charset="0"/>
            </a:endParaRPr>
          </a:p>
          <a:p>
            <a:pPr marL="361950" indent="-361950">
              <a:buFont typeface="Arial" panose="020B0604020202020204" pitchFamily="34" charset="0"/>
              <a:buChar char="•"/>
            </a:pPr>
            <a:r>
              <a:rPr lang="en-US" sz="1800" dirty="0">
                <a:solidFill>
                  <a:schemeClr val="accent4"/>
                </a:solidFill>
                <a:effectLst/>
                <a:latin typeface="Arial" panose="020B0604020202020204" pitchFamily="34" charset="0"/>
                <a:ea typeface="Times New Roman" panose="02020603050405020304" pitchFamily="18" charset="0"/>
              </a:rPr>
              <a:t>However, given the heterogeneous nature of our international student population as well as our domestic student groups, lecturers need to be much more aware of the backgrounds of their learners in terms of prior knowledge and experiences, learning strategies and academic preparation and expectations. For instance, make sure you give students thinking time, as not everyone may be as fluent in the language of instruction. Have students pre-discuss in pairs before a plenary discussion and present new information in different modalities: in speech, writing, video or visuals.</a:t>
            </a:r>
            <a:endParaRPr lang="en-US" sz="1800" dirty="0">
              <a:solidFill>
                <a:schemeClr val="accent4"/>
              </a:solidFill>
              <a:effectLst/>
              <a:latin typeface="Times New Roman" panose="02020603050405020304" pitchFamily="18" charset="0"/>
              <a:ea typeface="Times New Roman" panose="02020603050405020304" pitchFamily="18" charset="0"/>
            </a:endParaRPr>
          </a:p>
          <a:p>
            <a:pPr marL="0" indent="0">
              <a:buNone/>
            </a:pP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
        <p:nvSpPr>
          <p:cNvPr id="3" name="Tijdelijke aanduiding voor voettekst 2">
            <a:extLst>
              <a:ext uri="{FF2B5EF4-FFF2-40B4-BE49-F238E27FC236}">
                <a16:creationId xmlns:a16="http://schemas.microsoft.com/office/drawing/2014/main" id="{CE5A6290-393B-6297-36EE-51D034F0F9CF}"/>
              </a:ext>
            </a:extLst>
          </p:cNvPr>
          <p:cNvSpPr>
            <a:spLocks noGrp="1"/>
          </p:cNvSpPr>
          <p:nvPr>
            <p:ph type="ftr" sz="quarter" idx="11"/>
          </p:nvPr>
        </p:nvSpPr>
        <p:spPr/>
        <p:txBody>
          <a:bodyPr/>
          <a:lstStyle/>
          <a:p>
            <a:r>
              <a:rPr lang="en-US"/>
              <a:t>KU Leuven - Ghent, Faculty of Engineering Technology</a:t>
            </a:r>
            <a:endParaRPr lang="nl-NL"/>
          </a:p>
        </p:txBody>
      </p:sp>
      <p:sp>
        <p:nvSpPr>
          <p:cNvPr id="5" name="Titel 3">
            <a:extLst>
              <a:ext uri="{FF2B5EF4-FFF2-40B4-BE49-F238E27FC236}">
                <a16:creationId xmlns:a16="http://schemas.microsoft.com/office/drawing/2014/main" id="{AC56649F-4C6B-9B6E-2450-8B93F9EF7355}"/>
              </a:ext>
            </a:extLst>
          </p:cNvPr>
          <p:cNvSpPr>
            <a:spLocks noGrp="1"/>
          </p:cNvSpPr>
          <p:nvPr>
            <p:ph type="title"/>
          </p:nvPr>
        </p:nvSpPr>
        <p:spPr>
          <a:xfrm>
            <a:off x="576263" y="206375"/>
            <a:ext cx="11041062" cy="1152525"/>
          </a:xfrm>
        </p:spPr>
        <p:txBody>
          <a:bodyPr>
            <a:normAutofit fontScale="90000"/>
          </a:bodyPr>
          <a:lstStyle/>
          <a:p>
            <a:r>
              <a:rPr lang="nl-BE" dirty="0"/>
              <a:t>3.2 FIVE STEPS FOR AN INTERNATIONALISED CURRICULUM</a:t>
            </a:r>
            <a:endParaRPr lang="en-US" dirty="0"/>
          </a:p>
        </p:txBody>
      </p:sp>
    </p:spTree>
    <p:extLst>
      <p:ext uri="{BB962C8B-B14F-4D97-AF65-F5344CB8AC3E}">
        <p14:creationId xmlns:p14="http://schemas.microsoft.com/office/powerpoint/2010/main" val="3825181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9EB5A83-EA0D-CF0E-B582-F039F8CC0199}"/>
              </a:ext>
            </a:extLst>
          </p:cNvPr>
          <p:cNvSpPr>
            <a:spLocks noGrp="1"/>
          </p:cNvSpPr>
          <p:nvPr>
            <p:ph idx="1"/>
          </p:nvPr>
        </p:nvSpPr>
        <p:spPr/>
        <p:txBody>
          <a:bodyPr/>
          <a:lstStyle/>
          <a:p>
            <a:pPr marL="361950" indent="-361950">
              <a:buNone/>
            </a:pPr>
            <a:r>
              <a:rPr lang="nl-BE" dirty="0">
                <a:solidFill>
                  <a:schemeClr val="accent3"/>
                </a:solidFill>
              </a:rPr>
              <a:t>3 	Tap </a:t>
            </a:r>
            <a:r>
              <a:rPr lang="nl-BE" dirty="0" err="1">
                <a:solidFill>
                  <a:schemeClr val="accent3"/>
                </a:solidFill>
              </a:rPr>
              <a:t>into</a:t>
            </a:r>
            <a:r>
              <a:rPr lang="nl-BE" dirty="0">
                <a:solidFill>
                  <a:schemeClr val="accent3"/>
                </a:solidFill>
              </a:rPr>
              <a:t> ‘</a:t>
            </a:r>
            <a:r>
              <a:rPr lang="nl-BE" dirty="0" err="1">
                <a:solidFill>
                  <a:schemeClr val="accent3"/>
                </a:solidFill>
              </a:rPr>
              <a:t>global</a:t>
            </a:r>
            <a:r>
              <a:rPr lang="nl-BE" dirty="0">
                <a:solidFill>
                  <a:schemeClr val="accent3"/>
                </a:solidFill>
              </a:rPr>
              <a:t> </a:t>
            </a:r>
            <a:r>
              <a:rPr lang="nl-BE" dirty="0" err="1">
                <a:solidFill>
                  <a:schemeClr val="accent3"/>
                </a:solidFill>
              </a:rPr>
              <a:t>knowledge</a:t>
            </a:r>
            <a:r>
              <a:rPr lang="nl-BE" dirty="0">
                <a:solidFill>
                  <a:schemeClr val="accent3"/>
                </a:solidFill>
              </a:rPr>
              <a:t> </a:t>
            </a:r>
            <a:r>
              <a:rPr lang="nl-BE" dirty="0" err="1">
                <a:solidFill>
                  <a:schemeClr val="accent3"/>
                </a:solidFill>
              </a:rPr>
              <a:t>pluralism</a:t>
            </a:r>
            <a:r>
              <a:rPr lang="nl-BE" dirty="0">
                <a:solidFill>
                  <a:schemeClr val="accent3"/>
                </a:solidFill>
              </a:rPr>
              <a:t>’ </a:t>
            </a:r>
            <a:r>
              <a:rPr lang="nl-BE" dirty="0" err="1">
                <a:solidFill>
                  <a:schemeClr val="accent3"/>
                </a:solidFill>
              </a:rPr>
              <a:t>and</a:t>
            </a:r>
            <a:r>
              <a:rPr lang="nl-BE" dirty="0">
                <a:solidFill>
                  <a:schemeClr val="accent3"/>
                </a:solidFill>
              </a:rPr>
              <a:t> </a:t>
            </a:r>
            <a:r>
              <a:rPr lang="nl-BE" dirty="0" err="1">
                <a:solidFill>
                  <a:schemeClr val="accent3"/>
                </a:solidFill>
              </a:rPr>
              <a:t>uncover</a:t>
            </a:r>
            <a:r>
              <a:rPr lang="nl-BE" dirty="0">
                <a:solidFill>
                  <a:schemeClr val="accent3"/>
                </a:solidFill>
              </a:rPr>
              <a:t> </a:t>
            </a:r>
            <a:r>
              <a:rPr lang="nl-BE" dirty="0" err="1">
                <a:solidFill>
                  <a:schemeClr val="accent3"/>
                </a:solidFill>
              </a:rPr>
              <a:t>other</a:t>
            </a:r>
            <a:r>
              <a:rPr lang="nl-BE" dirty="0">
                <a:solidFill>
                  <a:schemeClr val="accent3"/>
                </a:solidFill>
              </a:rPr>
              <a:t> </a:t>
            </a:r>
            <a:r>
              <a:rPr lang="nl-BE" dirty="0" err="1">
                <a:solidFill>
                  <a:schemeClr val="accent3"/>
                </a:solidFill>
              </a:rPr>
              <a:t>knowledges</a:t>
            </a:r>
            <a:endParaRPr lang="nl-BE" dirty="0">
              <a:solidFill>
                <a:schemeClr val="accent3"/>
              </a:solidFill>
            </a:endParaRPr>
          </a:p>
          <a:p>
            <a:pPr marL="0" indent="0">
              <a:buNone/>
            </a:pPr>
            <a:endParaRPr lang="nl-BE" dirty="0">
              <a:solidFill>
                <a:schemeClr val="accent3"/>
              </a:solidFill>
            </a:endParaRPr>
          </a:p>
          <a:p>
            <a:pPr marL="342900" lvl="0" indent="-342900">
              <a:spcAft>
                <a:spcPts val="1500"/>
              </a:spcAft>
              <a:buSzPts val="1000"/>
              <a:buFont typeface="Symbol" panose="05050102010706020507" pitchFamily="18" charset="2"/>
              <a:buChar char=""/>
              <a:tabLst>
                <a:tab pos="457200" algn="l"/>
              </a:tabLst>
            </a:pPr>
            <a:r>
              <a:rPr lang="en-US" sz="2500" dirty="0">
                <a:solidFill>
                  <a:schemeClr val="accent4"/>
                </a:solidFill>
                <a:effectLst/>
                <a:latin typeface="Arial" panose="020B0604020202020204" pitchFamily="34" charset="0"/>
                <a:ea typeface="Times New Roman" panose="02020603050405020304" pitchFamily="18" charset="0"/>
              </a:rPr>
              <a:t>In an </a:t>
            </a:r>
            <a:r>
              <a:rPr lang="en-US" sz="2500" dirty="0" err="1">
                <a:solidFill>
                  <a:schemeClr val="accent4"/>
                </a:solidFill>
                <a:effectLst/>
                <a:latin typeface="Arial" panose="020B0604020202020204" pitchFamily="34" charset="0"/>
                <a:ea typeface="Times New Roman" panose="02020603050405020304" pitchFamily="18" charset="0"/>
              </a:rPr>
              <a:t>internationalised</a:t>
            </a:r>
            <a:r>
              <a:rPr lang="en-US" sz="2500" dirty="0">
                <a:solidFill>
                  <a:schemeClr val="accent4"/>
                </a:solidFill>
                <a:effectLst/>
                <a:latin typeface="Arial" panose="020B0604020202020204" pitchFamily="34" charset="0"/>
                <a:ea typeface="Times New Roman" panose="02020603050405020304" pitchFamily="18" charset="0"/>
              </a:rPr>
              <a:t> curriculum, connections between international and intercultural perspectives, standards and examples from across the globe are explored, and the selected literature and case studies need to invite comparative analysis and engaging discussions. </a:t>
            </a:r>
            <a:endParaRPr lang="en-US" sz="2500" dirty="0">
              <a:solidFill>
                <a:schemeClr val="accent4"/>
              </a:solidFill>
              <a:effectLst/>
              <a:latin typeface="Times New Roman" panose="02020603050405020304" pitchFamily="18" charset="0"/>
              <a:ea typeface="Times New Roman" panose="02020603050405020304" pitchFamily="18" charset="0"/>
            </a:endParaRPr>
          </a:p>
          <a:p>
            <a:pPr marL="342900" lvl="0" indent="-342900">
              <a:spcAft>
                <a:spcPts val="1500"/>
              </a:spcAft>
              <a:buSzPts val="1000"/>
              <a:buFont typeface="Symbol" panose="05050102010706020507" pitchFamily="18" charset="2"/>
              <a:buChar char=""/>
              <a:tabLst>
                <a:tab pos="457200" algn="l"/>
              </a:tabLst>
            </a:pPr>
            <a:r>
              <a:rPr lang="en-US" sz="2500" dirty="0">
                <a:solidFill>
                  <a:schemeClr val="accent4"/>
                </a:solidFill>
                <a:effectLst/>
                <a:latin typeface="Arial" panose="020B0604020202020204" pitchFamily="34" charset="0"/>
                <a:ea typeface="Times New Roman" panose="02020603050405020304" pitchFamily="18" charset="0"/>
              </a:rPr>
              <a:t>Tap into this plurality of knowledges by, for example, making students responsible for sourcing and describing case studies </a:t>
            </a:r>
            <a:r>
              <a:rPr lang="en-US" sz="2500" dirty="0" err="1">
                <a:solidFill>
                  <a:schemeClr val="accent4"/>
                </a:solidFill>
                <a:effectLst/>
                <a:latin typeface="Arial" panose="020B0604020202020204" pitchFamily="34" charset="0"/>
                <a:ea typeface="Times New Roman" panose="02020603050405020304" pitchFamily="18" charset="0"/>
              </a:rPr>
              <a:t>utilising</a:t>
            </a:r>
            <a:r>
              <a:rPr lang="en-US" sz="2500" dirty="0">
                <a:solidFill>
                  <a:schemeClr val="accent4"/>
                </a:solidFill>
                <a:effectLst/>
                <a:latin typeface="Arial" panose="020B0604020202020204" pitchFamily="34" charset="0"/>
                <a:ea typeface="Times New Roman" panose="02020603050405020304" pitchFamily="18" charset="0"/>
              </a:rPr>
              <a:t> their cultural backgrounds.</a:t>
            </a:r>
            <a:endParaRPr lang="en-US" sz="2500" dirty="0">
              <a:solidFill>
                <a:schemeClr val="accent4"/>
              </a:solidFill>
              <a:effectLst/>
              <a:latin typeface="Times New Roman" panose="02020603050405020304" pitchFamily="18" charset="0"/>
              <a:ea typeface="Times New Roman" panose="02020603050405020304" pitchFamily="18" charset="0"/>
            </a:endParaRPr>
          </a:p>
          <a:p>
            <a:pPr marL="0" indent="0">
              <a:buNone/>
            </a:pPr>
            <a:endParaRPr lang="nl-BE" dirty="0">
              <a:solidFill>
                <a:schemeClr val="accent3"/>
              </a:solidFill>
            </a:endParaRPr>
          </a:p>
          <a:p>
            <a:pPr marL="0" indent="0">
              <a:buNone/>
            </a:pPr>
            <a:endParaRPr lang="en-US" dirty="0"/>
          </a:p>
        </p:txBody>
      </p:sp>
      <p:sp>
        <p:nvSpPr>
          <p:cNvPr id="3" name="Tijdelijke aanduiding voor voettekst 2">
            <a:extLst>
              <a:ext uri="{FF2B5EF4-FFF2-40B4-BE49-F238E27FC236}">
                <a16:creationId xmlns:a16="http://schemas.microsoft.com/office/drawing/2014/main" id="{1BD9A95A-D164-6878-B7CC-7EC53818DA8E}"/>
              </a:ext>
            </a:extLst>
          </p:cNvPr>
          <p:cNvSpPr>
            <a:spLocks noGrp="1"/>
          </p:cNvSpPr>
          <p:nvPr>
            <p:ph type="ftr" sz="quarter" idx="11"/>
          </p:nvPr>
        </p:nvSpPr>
        <p:spPr/>
        <p:txBody>
          <a:bodyPr/>
          <a:lstStyle/>
          <a:p>
            <a:r>
              <a:rPr lang="en-US"/>
              <a:t>KU Leuven - Ghent, Faculty of Engineering Technology</a:t>
            </a:r>
            <a:endParaRPr lang="nl-NL"/>
          </a:p>
        </p:txBody>
      </p:sp>
      <p:sp>
        <p:nvSpPr>
          <p:cNvPr id="5" name="Titel 3">
            <a:extLst>
              <a:ext uri="{FF2B5EF4-FFF2-40B4-BE49-F238E27FC236}">
                <a16:creationId xmlns:a16="http://schemas.microsoft.com/office/drawing/2014/main" id="{82089C66-0092-4701-C3B9-0963E3559B3E}"/>
              </a:ext>
            </a:extLst>
          </p:cNvPr>
          <p:cNvSpPr>
            <a:spLocks noGrp="1"/>
          </p:cNvSpPr>
          <p:nvPr>
            <p:ph type="title"/>
          </p:nvPr>
        </p:nvSpPr>
        <p:spPr>
          <a:xfrm>
            <a:off x="576263" y="206375"/>
            <a:ext cx="11041062" cy="1152525"/>
          </a:xfrm>
        </p:spPr>
        <p:txBody>
          <a:bodyPr>
            <a:normAutofit fontScale="90000"/>
          </a:bodyPr>
          <a:lstStyle/>
          <a:p>
            <a:r>
              <a:rPr lang="nl-BE" dirty="0"/>
              <a:t>3.2 FIVE STEPS FOR AN INTERNATIONALISED CURRICULUM</a:t>
            </a:r>
            <a:endParaRPr lang="en-US" dirty="0"/>
          </a:p>
        </p:txBody>
      </p:sp>
    </p:spTree>
    <p:extLst>
      <p:ext uri="{BB962C8B-B14F-4D97-AF65-F5344CB8AC3E}">
        <p14:creationId xmlns:p14="http://schemas.microsoft.com/office/powerpoint/2010/main" val="4165607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CD82AFD-C7CC-4BD5-664B-5E30CE5F872F}"/>
              </a:ext>
            </a:extLst>
          </p:cNvPr>
          <p:cNvSpPr>
            <a:spLocks noGrp="1"/>
          </p:cNvSpPr>
          <p:nvPr>
            <p:ph idx="1"/>
          </p:nvPr>
        </p:nvSpPr>
        <p:spPr>
          <a:xfrm>
            <a:off x="576000" y="1227438"/>
            <a:ext cx="11041200" cy="4892562"/>
          </a:xfrm>
        </p:spPr>
        <p:txBody>
          <a:bodyPr>
            <a:normAutofit fontScale="85000" lnSpcReduction="20000"/>
          </a:bodyPr>
          <a:lstStyle/>
          <a:p>
            <a:pPr marL="0" indent="0">
              <a:buNone/>
              <a:tabLst>
                <a:tab pos="361950" algn="l"/>
              </a:tabLst>
            </a:pPr>
            <a:r>
              <a:rPr lang="nl-BE" dirty="0"/>
              <a:t>1 	</a:t>
            </a:r>
            <a:r>
              <a:rPr lang="nl-BE" dirty="0" err="1"/>
              <a:t>Karolinska</a:t>
            </a:r>
            <a:r>
              <a:rPr lang="nl-BE" dirty="0"/>
              <a:t> </a:t>
            </a:r>
            <a:r>
              <a:rPr lang="nl-BE" dirty="0" err="1"/>
              <a:t>Institute</a:t>
            </a:r>
            <a:r>
              <a:rPr lang="nl-BE" dirty="0"/>
              <a:t> Sweden </a:t>
            </a:r>
          </a:p>
          <a:p>
            <a:pPr marL="0" indent="0">
              <a:buNone/>
              <a:tabLst>
                <a:tab pos="361950" algn="l"/>
              </a:tabLst>
            </a:pPr>
            <a:r>
              <a:rPr lang="nl-BE" dirty="0"/>
              <a:t>	1.1 Definition</a:t>
            </a:r>
          </a:p>
          <a:p>
            <a:pPr marL="0" indent="0">
              <a:buNone/>
              <a:tabLst>
                <a:tab pos="361950" algn="l"/>
              </a:tabLst>
            </a:pPr>
            <a:r>
              <a:rPr lang="nl-BE" dirty="0"/>
              <a:t>	1.2 </a:t>
            </a:r>
            <a:r>
              <a:rPr lang="nl-BE" dirty="0" err="1"/>
              <a:t>What</a:t>
            </a:r>
            <a:r>
              <a:rPr lang="nl-BE" dirty="0"/>
              <a:t> is a curriculum ? </a:t>
            </a:r>
          </a:p>
          <a:p>
            <a:pPr marL="0" indent="0">
              <a:buNone/>
              <a:tabLst>
                <a:tab pos="361950" algn="l"/>
              </a:tabLst>
            </a:pPr>
            <a:r>
              <a:rPr lang="nl-BE" dirty="0"/>
              <a:t>	1.3 </a:t>
            </a:r>
            <a:r>
              <a:rPr lang="nl-BE" dirty="0" err="1"/>
              <a:t>Embedding</a:t>
            </a:r>
            <a:r>
              <a:rPr lang="nl-BE" dirty="0"/>
              <a:t> </a:t>
            </a:r>
            <a:r>
              <a:rPr lang="nl-BE" dirty="0" err="1"/>
              <a:t>internationalisation</a:t>
            </a:r>
            <a:endParaRPr lang="nl-BE" dirty="0"/>
          </a:p>
          <a:p>
            <a:pPr marL="0" indent="0">
              <a:buNone/>
              <a:tabLst>
                <a:tab pos="361950" algn="l"/>
              </a:tabLst>
            </a:pPr>
            <a:r>
              <a:rPr lang="nl-BE" dirty="0"/>
              <a:t>	1.4 A </a:t>
            </a:r>
            <a:r>
              <a:rPr lang="nl-BE" dirty="0" err="1"/>
              <a:t>four</a:t>
            </a:r>
            <a:r>
              <a:rPr lang="nl-BE" dirty="0"/>
              <a:t> level model</a:t>
            </a:r>
          </a:p>
          <a:p>
            <a:pPr marL="0" indent="0">
              <a:buNone/>
              <a:tabLst>
                <a:tab pos="361950" algn="l"/>
              </a:tabLst>
            </a:pPr>
            <a:r>
              <a:rPr lang="nl-BE" dirty="0"/>
              <a:t>2 	Portland Community College</a:t>
            </a:r>
          </a:p>
          <a:p>
            <a:pPr marL="0" indent="0">
              <a:buNone/>
              <a:tabLst>
                <a:tab pos="361950" algn="l"/>
              </a:tabLst>
            </a:pPr>
            <a:r>
              <a:rPr lang="nl-BE" dirty="0"/>
              <a:t>	2.1 Definition</a:t>
            </a:r>
          </a:p>
          <a:p>
            <a:pPr marL="0" indent="0">
              <a:buNone/>
              <a:tabLst>
                <a:tab pos="361950" algn="l"/>
              </a:tabLst>
            </a:pPr>
            <a:r>
              <a:rPr lang="nl-BE" dirty="0"/>
              <a:t>	2.2 Course </a:t>
            </a:r>
            <a:r>
              <a:rPr lang="nl-BE" dirty="0" err="1"/>
              <a:t>internationlisation</a:t>
            </a:r>
            <a:r>
              <a:rPr lang="nl-BE" dirty="0"/>
              <a:t>: </a:t>
            </a:r>
            <a:r>
              <a:rPr lang="nl-BE" dirty="0" err="1"/>
              <a:t>three</a:t>
            </a:r>
            <a:r>
              <a:rPr lang="nl-BE" dirty="0"/>
              <a:t> approaches </a:t>
            </a:r>
            <a:r>
              <a:rPr lang="nl-BE" dirty="0" err="1"/>
              <a:t>to</a:t>
            </a:r>
            <a:r>
              <a:rPr lang="nl-BE" dirty="0"/>
              <a:t> </a:t>
            </a:r>
            <a:r>
              <a:rPr lang="nl-BE" dirty="0" err="1"/>
              <a:t>internationalize</a:t>
            </a:r>
            <a:r>
              <a:rPr lang="nl-BE" dirty="0"/>
              <a:t> content</a:t>
            </a:r>
          </a:p>
          <a:p>
            <a:pPr marL="0" indent="0">
              <a:buNone/>
              <a:tabLst>
                <a:tab pos="361950" algn="l"/>
              </a:tabLst>
            </a:pPr>
            <a:r>
              <a:rPr lang="nl-BE" dirty="0"/>
              <a:t>	2.3 How </a:t>
            </a:r>
            <a:r>
              <a:rPr lang="nl-BE" dirty="0" err="1"/>
              <a:t>will</a:t>
            </a:r>
            <a:r>
              <a:rPr lang="nl-BE" dirty="0"/>
              <a:t> </a:t>
            </a:r>
            <a:r>
              <a:rPr lang="nl-BE" dirty="0" err="1"/>
              <a:t>you</a:t>
            </a:r>
            <a:r>
              <a:rPr lang="nl-BE" dirty="0"/>
              <a:t> </a:t>
            </a:r>
            <a:r>
              <a:rPr lang="nl-BE" dirty="0" err="1"/>
              <a:t>know</a:t>
            </a:r>
            <a:r>
              <a:rPr lang="nl-BE" dirty="0"/>
              <a:t> </a:t>
            </a:r>
            <a:r>
              <a:rPr lang="nl-BE" dirty="0" err="1"/>
              <a:t>if</a:t>
            </a:r>
            <a:r>
              <a:rPr lang="nl-BE" dirty="0"/>
              <a:t> </a:t>
            </a:r>
            <a:r>
              <a:rPr lang="nl-BE" dirty="0" err="1"/>
              <a:t>students</a:t>
            </a:r>
            <a:r>
              <a:rPr lang="nl-BE" dirty="0"/>
              <a:t> </a:t>
            </a:r>
            <a:r>
              <a:rPr lang="nl-BE" dirty="0" err="1"/>
              <a:t>achieve</a:t>
            </a:r>
            <a:r>
              <a:rPr lang="nl-BE" dirty="0"/>
              <a:t> </a:t>
            </a:r>
            <a:r>
              <a:rPr lang="nl-BE" dirty="0" err="1"/>
              <a:t>the</a:t>
            </a:r>
            <a:r>
              <a:rPr lang="nl-BE" dirty="0"/>
              <a:t> </a:t>
            </a:r>
            <a:r>
              <a:rPr lang="nl-BE" dirty="0" err="1"/>
              <a:t>internationalized</a:t>
            </a:r>
            <a:r>
              <a:rPr lang="nl-BE" dirty="0"/>
              <a:t> </a:t>
            </a:r>
            <a:r>
              <a:rPr lang="nl-BE" dirty="0" err="1"/>
              <a:t>outcomes</a:t>
            </a:r>
            <a:r>
              <a:rPr lang="nl-BE" dirty="0"/>
              <a:t> ? </a:t>
            </a:r>
          </a:p>
          <a:p>
            <a:pPr marL="0" indent="0">
              <a:buNone/>
              <a:tabLst>
                <a:tab pos="361950" algn="l"/>
              </a:tabLst>
            </a:pPr>
            <a:r>
              <a:rPr lang="nl-BE" dirty="0"/>
              <a:t>3. 	</a:t>
            </a:r>
            <a:r>
              <a:rPr lang="nl-BE" sz="2400" dirty="0"/>
              <a:t>European </a:t>
            </a:r>
            <a:r>
              <a:rPr lang="nl-BE" sz="2400" dirty="0" err="1"/>
              <a:t>association</a:t>
            </a:r>
            <a:r>
              <a:rPr lang="nl-BE" sz="2400" dirty="0"/>
              <a:t> </a:t>
            </a:r>
            <a:r>
              <a:rPr lang="nl-BE" sz="2400" dirty="0" err="1"/>
              <a:t>for</a:t>
            </a:r>
            <a:r>
              <a:rPr lang="nl-BE" sz="2400" dirty="0"/>
              <a:t> international </a:t>
            </a:r>
            <a:r>
              <a:rPr lang="nl-BE" sz="2400" dirty="0" err="1"/>
              <a:t>education</a:t>
            </a:r>
            <a:r>
              <a:rPr lang="nl-BE" sz="2400" dirty="0"/>
              <a:t> ( EAIE) </a:t>
            </a:r>
          </a:p>
          <a:p>
            <a:pPr marL="0" indent="0">
              <a:buNone/>
              <a:tabLst>
                <a:tab pos="361950" algn="l"/>
              </a:tabLst>
            </a:pPr>
            <a:r>
              <a:rPr lang="nl-BE" dirty="0"/>
              <a:t>	3.1 </a:t>
            </a:r>
            <a:r>
              <a:rPr lang="nl-BE" dirty="0" err="1"/>
              <a:t>Aspects</a:t>
            </a:r>
            <a:r>
              <a:rPr lang="nl-BE" dirty="0"/>
              <a:t> of </a:t>
            </a:r>
            <a:r>
              <a:rPr lang="nl-BE" dirty="0" err="1"/>
              <a:t>an</a:t>
            </a:r>
            <a:r>
              <a:rPr lang="nl-BE" dirty="0"/>
              <a:t> </a:t>
            </a:r>
            <a:r>
              <a:rPr lang="nl-BE" dirty="0" err="1"/>
              <a:t>international</a:t>
            </a:r>
            <a:r>
              <a:rPr lang="nl-BE" dirty="0"/>
              <a:t> curriculum</a:t>
            </a:r>
          </a:p>
          <a:p>
            <a:pPr marL="0" indent="0">
              <a:buNone/>
              <a:tabLst>
                <a:tab pos="361950" algn="l"/>
              </a:tabLst>
            </a:pPr>
            <a:r>
              <a:rPr lang="nl-BE" dirty="0"/>
              <a:t>	3.2 Five steps </a:t>
            </a:r>
            <a:r>
              <a:rPr lang="nl-BE" dirty="0" err="1"/>
              <a:t>for</a:t>
            </a:r>
            <a:r>
              <a:rPr lang="nl-BE" dirty="0"/>
              <a:t> </a:t>
            </a:r>
            <a:r>
              <a:rPr lang="nl-BE" dirty="0" err="1"/>
              <a:t>an</a:t>
            </a:r>
            <a:r>
              <a:rPr lang="nl-BE" dirty="0"/>
              <a:t> </a:t>
            </a:r>
            <a:r>
              <a:rPr lang="nl-BE" dirty="0" err="1"/>
              <a:t>internationlised</a:t>
            </a:r>
            <a:r>
              <a:rPr lang="nl-BE" dirty="0"/>
              <a:t> curriculum</a:t>
            </a:r>
          </a:p>
          <a:p>
            <a:pPr marL="0" indent="0">
              <a:buNone/>
              <a:tabLst>
                <a:tab pos="361950" algn="l"/>
              </a:tabLst>
            </a:pPr>
            <a:r>
              <a:rPr lang="nl-BE" dirty="0"/>
              <a:t>4. 	Practical </a:t>
            </a:r>
            <a:r>
              <a:rPr lang="nl-BE" dirty="0" err="1"/>
              <a:t>recommendations</a:t>
            </a:r>
            <a:endParaRPr lang="nl-BE" dirty="0"/>
          </a:p>
          <a:p>
            <a:pPr marL="0" indent="0">
              <a:buNone/>
            </a:pPr>
            <a:endParaRPr lang="nl-BE" dirty="0"/>
          </a:p>
          <a:p>
            <a:pPr marL="0" indent="0">
              <a:buNone/>
            </a:pPr>
            <a:endParaRPr lang="nl-BE" sz="2400"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en-US" dirty="0"/>
          </a:p>
        </p:txBody>
      </p:sp>
      <p:sp>
        <p:nvSpPr>
          <p:cNvPr id="3" name="Tijdelijke aanduiding voor voettekst 2">
            <a:extLst>
              <a:ext uri="{FF2B5EF4-FFF2-40B4-BE49-F238E27FC236}">
                <a16:creationId xmlns:a16="http://schemas.microsoft.com/office/drawing/2014/main" id="{0D477A0D-249A-A555-4FF0-E4AC244F698B}"/>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9F693FF3-4FEF-DC27-6959-ACE665407EE3}"/>
              </a:ext>
            </a:extLst>
          </p:cNvPr>
          <p:cNvSpPr>
            <a:spLocks noGrp="1"/>
          </p:cNvSpPr>
          <p:nvPr>
            <p:ph type="title"/>
          </p:nvPr>
        </p:nvSpPr>
        <p:spPr/>
        <p:txBody>
          <a:bodyPr/>
          <a:lstStyle/>
          <a:p>
            <a:r>
              <a:rPr lang="nl-BE" dirty="0"/>
              <a:t>How </a:t>
            </a:r>
            <a:r>
              <a:rPr lang="nl-BE" dirty="0" err="1"/>
              <a:t>to</a:t>
            </a:r>
            <a:r>
              <a:rPr lang="nl-BE" dirty="0"/>
              <a:t> </a:t>
            </a:r>
            <a:r>
              <a:rPr lang="nl-BE" dirty="0" err="1"/>
              <a:t>internationlize</a:t>
            </a:r>
            <a:r>
              <a:rPr lang="nl-BE" dirty="0"/>
              <a:t> </a:t>
            </a:r>
            <a:r>
              <a:rPr lang="nl-BE" dirty="0" err="1"/>
              <a:t>your</a:t>
            </a:r>
            <a:r>
              <a:rPr lang="nl-BE" dirty="0"/>
              <a:t> curriculum </a:t>
            </a:r>
            <a:endParaRPr lang="en-US" dirty="0"/>
          </a:p>
        </p:txBody>
      </p:sp>
    </p:spTree>
    <p:extLst>
      <p:ext uri="{BB962C8B-B14F-4D97-AF65-F5344CB8AC3E}">
        <p14:creationId xmlns:p14="http://schemas.microsoft.com/office/powerpoint/2010/main" val="1874713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F6A1DC4-14FB-77C7-9E4A-5D2E5F62BDCB}"/>
              </a:ext>
            </a:extLst>
          </p:cNvPr>
          <p:cNvSpPr>
            <a:spLocks noGrp="1"/>
          </p:cNvSpPr>
          <p:nvPr>
            <p:ph idx="1"/>
          </p:nvPr>
        </p:nvSpPr>
        <p:spPr/>
        <p:txBody>
          <a:bodyPr/>
          <a:lstStyle/>
          <a:p>
            <a:pPr marL="0" indent="0">
              <a:buNone/>
              <a:tabLst>
                <a:tab pos="361950" algn="l"/>
              </a:tabLst>
            </a:pPr>
            <a:r>
              <a:rPr lang="nl-BE" dirty="0">
                <a:solidFill>
                  <a:schemeClr val="accent3"/>
                </a:solidFill>
              </a:rPr>
              <a:t>4	De-</a:t>
            </a:r>
            <a:r>
              <a:rPr lang="nl-BE" dirty="0" err="1">
                <a:solidFill>
                  <a:schemeClr val="accent3"/>
                </a:solidFill>
              </a:rPr>
              <a:t>culturalise</a:t>
            </a:r>
            <a:r>
              <a:rPr lang="nl-BE" dirty="0">
                <a:solidFill>
                  <a:schemeClr val="accent3"/>
                </a:solidFill>
              </a:rPr>
              <a:t> assessment</a:t>
            </a:r>
          </a:p>
          <a:p>
            <a:pPr marL="0" indent="0">
              <a:buNone/>
              <a:tabLst>
                <a:tab pos="361950" algn="l"/>
              </a:tabLst>
            </a:pPr>
            <a:endParaRPr lang="en-US" dirty="0"/>
          </a:p>
          <a:p>
            <a:pPr marL="342900" lvl="0" indent="-342900">
              <a:buSzPts val="1000"/>
              <a:buFont typeface="Symbol" panose="05050102010706020507" pitchFamily="18" charset="2"/>
              <a:buChar char=""/>
              <a:tabLst>
                <a:tab pos="457200" algn="l"/>
              </a:tabLst>
            </a:pPr>
            <a:r>
              <a:rPr lang="en-US" dirty="0">
                <a:solidFill>
                  <a:schemeClr val="accent4"/>
                </a:solidFill>
                <a:effectLst/>
                <a:latin typeface="Arial" panose="020B0604020202020204" pitchFamily="34" charset="0"/>
                <a:ea typeface="Times New Roman" panose="02020603050405020304" pitchFamily="18" charset="0"/>
              </a:rPr>
              <a:t>Assessment should not be a test of culture, but a test of student learning</a:t>
            </a:r>
          </a:p>
          <a:p>
            <a:pPr marL="342900" lvl="0" indent="-342900">
              <a:buSzPts val="1000"/>
              <a:buFont typeface="Symbol" panose="05050102010706020507" pitchFamily="18" charset="2"/>
              <a:buChar char=""/>
              <a:tabLst>
                <a:tab pos="457200" algn="l"/>
              </a:tabLst>
            </a:pPr>
            <a:endParaRPr lang="en-US" dirty="0">
              <a:solidFill>
                <a:schemeClr val="accent4"/>
              </a:solidFill>
              <a:effectLst/>
              <a:latin typeface="Times New Roman" panose="02020603050405020304" pitchFamily="18" charset="0"/>
              <a:ea typeface="Times New Roman" panose="02020603050405020304" pitchFamily="18" charset="0"/>
            </a:endParaRPr>
          </a:p>
          <a:p>
            <a:pPr marL="342900" lvl="0" indent="-342900">
              <a:spcAft>
                <a:spcPts val="1500"/>
              </a:spcAft>
              <a:buSzPts val="1000"/>
              <a:buFont typeface="Symbol" panose="05050102010706020507" pitchFamily="18" charset="2"/>
              <a:buChar char=""/>
              <a:tabLst>
                <a:tab pos="457200" algn="l"/>
              </a:tabLst>
            </a:pPr>
            <a:r>
              <a:rPr lang="en-US" dirty="0">
                <a:solidFill>
                  <a:schemeClr val="accent4"/>
                </a:solidFill>
                <a:effectLst/>
                <a:latin typeface="Arial" panose="020B0604020202020204" pitchFamily="34" charset="0"/>
                <a:ea typeface="Times New Roman" panose="02020603050405020304" pitchFamily="18" charset="0"/>
              </a:rPr>
              <a:t>In a multicultural learning environment the assessment tasks should be carefully considered, as well as the potential cultural bias in the task and the assessor. In particular, lecturers need to be mindful that the assessment tasks and/or criteria should avoid specific cultural knowledge needed to complete a task. </a:t>
            </a:r>
            <a:endParaRPr lang="en-US" dirty="0">
              <a:solidFill>
                <a:schemeClr val="accent4"/>
              </a:solidFill>
              <a:effectLst/>
              <a:latin typeface="Times New Roman" panose="02020603050405020304" pitchFamily="18" charset="0"/>
              <a:ea typeface="Times New Roman" panose="02020603050405020304" pitchFamily="18" charset="0"/>
            </a:endParaRPr>
          </a:p>
          <a:p>
            <a:pPr marL="0" indent="0">
              <a:buNone/>
              <a:tabLst>
                <a:tab pos="361950" algn="l"/>
              </a:tabLst>
            </a:pPr>
            <a:endParaRPr lang="en-US" dirty="0"/>
          </a:p>
        </p:txBody>
      </p:sp>
      <p:sp>
        <p:nvSpPr>
          <p:cNvPr id="3" name="Tijdelijke aanduiding voor voettekst 2">
            <a:extLst>
              <a:ext uri="{FF2B5EF4-FFF2-40B4-BE49-F238E27FC236}">
                <a16:creationId xmlns:a16="http://schemas.microsoft.com/office/drawing/2014/main" id="{9DF32916-D608-C14E-F604-2CD075D2E668}"/>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878877E9-C2BC-D72A-A5DB-43F4BF71EC28}"/>
              </a:ext>
            </a:extLst>
          </p:cNvPr>
          <p:cNvSpPr>
            <a:spLocks noGrp="1"/>
          </p:cNvSpPr>
          <p:nvPr>
            <p:ph type="title"/>
          </p:nvPr>
        </p:nvSpPr>
        <p:spPr/>
        <p:txBody>
          <a:bodyPr>
            <a:normAutofit fontScale="90000"/>
          </a:bodyPr>
          <a:lstStyle/>
          <a:p>
            <a:r>
              <a:rPr lang="nl-BE" dirty="0"/>
              <a:t>3.2 FIVE STEPS FOR AN INTERNATIONALISED CURRICULUM</a:t>
            </a:r>
            <a:endParaRPr lang="en-US" dirty="0"/>
          </a:p>
        </p:txBody>
      </p:sp>
    </p:spTree>
    <p:extLst>
      <p:ext uri="{BB962C8B-B14F-4D97-AF65-F5344CB8AC3E}">
        <p14:creationId xmlns:p14="http://schemas.microsoft.com/office/powerpoint/2010/main" val="905898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B82379D-CE9A-C9F2-788C-DF74A0C0D240}"/>
              </a:ext>
            </a:extLst>
          </p:cNvPr>
          <p:cNvSpPr>
            <a:spLocks noGrp="1"/>
          </p:cNvSpPr>
          <p:nvPr>
            <p:ph idx="1"/>
          </p:nvPr>
        </p:nvSpPr>
        <p:spPr/>
        <p:txBody>
          <a:bodyPr>
            <a:normAutofit fontScale="92500" lnSpcReduction="10000"/>
          </a:bodyPr>
          <a:lstStyle/>
          <a:p>
            <a:pPr marL="361950" indent="-361950">
              <a:buNone/>
            </a:pPr>
            <a:r>
              <a:rPr lang="nl-BE" sz="2600" dirty="0">
                <a:solidFill>
                  <a:schemeClr val="accent3"/>
                </a:solidFill>
              </a:rPr>
              <a:t>5 	</a:t>
            </a:r>
            <a:r>
              <a:rPr lang="nl-BE" sz="2600" dirty="0" err="1">
                <a:solidFill>
                  <a:schemeClr val="accent3"/>
                </a:solidFill>
              </a:rPr>
              <a:t>Align</a:t>
            </a:r>
            <a:r>
              <a:rPr lang="nl-BE" sz="2600" dirty="0">
                <a:solidFill>
                  <a:schemeClr val="accent3"/>
                </a:solidFill>
              </a:rPr>
              <a:t> </a:t>
            </a:r>
            <a:r>
              <a:rPr lang="nl-BE" sz="2600" dirty="0" err="1">
                <a:solidFill>
                  <a:schemeClr val="accent3"/>
                </a:solidFill>
              </a:rPr>
              <a:t>for</a:t>
            </a:r>
            <a:r>
              <a:rPr lang="nl-BE" sz="2600" dirty="0">
                <a:solidFill>
                  <a:schemeClr val="accent3"/>
                </a:solidFill>
              </a:rPr>
              <a:t> impact</a:t>
            </a:r>
          </a:p>
          <a:p>
            <a:pPr marL="0" indent="0">
              <a:buNone/>
            </a:pPr>
            <a:endParaRPr lang="nl-BE" dirty="0"/>
          </a:p>
          <a:p>
            <a:pPr marL="342900" lvl="0" indent="-342900">
              <a:spcAft>
                <a:spcPts val="1500"/>
              </a:spcAft>
              <a:buSzPts val="1000"/>
              <a:buFont typeface="Symbol" panose="05050102010706020507" pitchFamily="18" charset="2"/>
              <a:buChar char=""/>
              <a:tabLst>
                <a:tab pos="457200" algn="l"/>
              </a:tabLst>
            </a:pPr>
            <a:r>
              <a:rPr lang="en-US" sz="2600" dirty="0">
                <a:solidFill>
                  <a:schemeClr val="accent4"/>
                </a:solidFill>
                <a:effectLst/>
                <a:latin typeface="Arial" panose="020B0604020202020204" pitchFamily="34" charset="0"/>
                <a:ea typeface="Times New Roman" panose="02020603050405020304" pitchFamily="18" charset="0"/>
              </a:rPr>
              <a:t>An </a:t>
            </a:r>
            <a:r>
              <a:rPr lang="en-US" sz="2600" dirty="0" err="1">
                <a:solidFill>
                  <a:schemeClr val="accent4"/>
                </a:solidFill>
                <a:effectLst/>
                <a:latin typeface="Arial" panose="020B0604020202020204" pitchFamily="34" charset="0"/>
                <a:ea typeface="Times New Roman" panose="02020603050405020304" pitchFamily="18" charset="0"/>
              </a:rPr>
              <a:t>internationalised</a:t>
            </a:r>
            <a:r>
              <a:rPr lang="en-US" sz="2600" dirty="0">
                <a:solidFill>
                  <a:schemeClr val="accent4"/>
                </a:solidFill>
                <a:effectLst/>
                <a:latin typeface="Arial" panose="020B0604020202020204" pitchFamily="34" charset="0"/>
                <a:ea typeface="Times New Roman" panose="02020603050405020304" pitchFamily="18" charset="0"/>
              </a:rPr>
              <a:t> curriculum can foster students’ intercultural mindset and employability skills.</a:t>
            </a:r>
            <a:endParaRPr lang="en-US" sz="2600" dirty="0">
              <a:solidFill>
                <a:schemeClr val="accent4"/>
              </a:solidFill>
              <a:effectLst/>
              <a:latin typeface="Times New Roman" panose="02020603050405020304" pitchFamily="18" charset="0"/>
              <a:ea typeface="Times New Roman" panose="02020603050405020304" pitchFamily="18" charset="0"/>
            </a:endParaRPr>
          </a:p>
          <a:p>
            <a:pPr marL="342900" lvl="0" indent="-342900">
              <a:spcAft>
                <a:spcPts val="1500"/>
              </a:spcAft>
              <a:buSzPts val="1000"/>
              <a:buFont typeface="Symbol" panose="05050102010706020507" pitchFamily="18" charset="2"/>
              <a:buChar char=""/>
              <a:tabLst>
                <a:tab pos="457200" algn="l"/>
              </a:tabLst>
            </a:pPr>
            <a:r>
              <a:rPr lang="en-US" sz="2600" dirty="0">
                <a:solidFill>
                  <a:schemeClr val="accent4"/>
                </a:solidFill>
                <a:effectLst/>
                <a:latin typeface="Arial" panose="020B0604020202020204" pitchFamily="34" charset="0"/>
                <a:ea typeface="Times New Roman" panose="02020603050405020304" pitchFamily="18" charset="0"/>
              </a:rPr>
              <a:t>This kind of student development cannot happen through a single module; rather this should be continuously and progressively addressed throughout a degree course by connecting modules to the </a:t>
            </a:r>
            <a:r>
              <a:rPr lang="en-US" sz="2600" dirty="0" err="1">
                <a:solidFill>
                  <a:schemeClr val="accent4"/>
                </a:solidFill>
                <a:effectLst/>
                <a:latin typeface="Arial" panose="020B0604020202020204" pitchFamily="34" charset="0"/>
                <a:ea typeface="Times New Roman" panose="02020603050405020304" pitchFamily="18" charset="0"/>
              </a:rPr>
              <a:t>programme</a:t>
            </a:r>
            <a:r>
              <a:rPr lang="en-US" sz="2600" dirty="0">
                <a:solidFill>
                  <a:schemeClr val="accent4"/>
                </a:solidFill>
                <a:effectLst/>
                <a:latin typeface="Arial" panose="020B0604020202020204" pitchFamily="34" charset="0"/>
                <a:ea typeface="Times New Roman" panose="02020603050405020304" pitchFamily="18" charset="0"/>
              </a:rPr>
              <a:t> learning outcomes, building a logical sequence and matching the needs of the society and the field of work.</a:t>
            </a:r>
            <a:endParaRPr lang="en-US" sz="2600" dirty="0">
              <a:solidFill>
                <a:schemeClr val="accent4"/>
              </a:solidFill>
              <a:effectLst/>
              <a:latin typeface="Times New Roman" panose="02020603050405020304" pitchFamily="18" charset="0"/>
              <a:ea typeface="Times New Roman" panose="02020603050405020304" pitchFamily="18" charset="0"/>
            </a:endParaRPr>
          </a:p>
          <a:p>
            <a:pPr marL="0" indent="0">
              <a:lnSpc>
                <a:spcPct val="107000"/>
              </a:lnSpc>
              <a:spcAft>
                <a:spcPts val="800"/>
              </a:spcAft>
              <a:buNone/>
            </a:pPr>
            <a:r>
              <a:rPr lang="fr-FR" sz="1800" kern="100" dirty="0" err="1">
                <a:solidFill>
                  <a:schemeClr val="accent4"/>
                </a:solidFill>
                <a:latin typeface="Calibri" panose="020F0502020204030204" pitchFamily="34" charset="0"/>
                <a:ea typeface="Calibri" panose="020F0502020204030204" pitchFamily="34" charset="0"/>
                <a:cs typeface="Times New Roman" panose="02020603050405020304" pitchFamily="18" charset="0"/>
              </a:rPr>
              <a:t>Further</a:t>
            </a:r>
            <a:r>
              <a:rPr lang="fr-FR" sz="1800" kern="100" dirty="0">
                <a:solidFill>
                  <a:schemeClr val="accent4"/>
                </a:solidFill>
                <a:latin typeface="Calibri" panose="020F0502020204030204" pitchFamily="34" charset="0"/>
                <a:ea typeface="Calibri" panose="020F0502020204030204" pitchFamily="34" charset="0"/>
                <a:cs typeface="Times New Roman" panose="02020603050405020304" pitchFamily="18" charset="0"/>
              </a:rPr>
              <a:t> info</a:t>
            </a:r>
            <a:r>
              <a:rPr lang="fr-FR" sz="18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https://www.eaie.org/resource/aligned-internationalised-curriculum.html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BE" dirty="0"/>
          </a:p>
          <a:p>
            <a:pPr marL="0" indent="0">
              <a:buNone/>
            </a:pPr>
            <a:endParaRPr lang="en-US" dirty="0"/>
          </a:p>
        </p:txBody>
      </p:sp>
      <p:sp>
        <p:nvSpPr>
          <p:cNvPr id="3" name="Tijdelijke aanduiding voor voettekst 2">
            <a:extLst>
              <a:ext uri="{FF2B5EF4-FFF2-40B4-BE49-F238E27FC236}">
                <a16:creationId xmlns:a16="http://schemas.microsoft.com/office/drawing/2014/main" id="{95623484-BDB3-EE2B-F5F9-4E72EF63A6C8}"/>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B3FACA52-7148-7FED-8F7D-8EBB5A8933D5}"/>
              </a:ext>
            </a:extLst>
          </p:cNvPr>
          <p:cNvSpPr>
            <a:spLocks noGrp="1"/>
          </p:cNvSpPr>
          <p:nvPr>
            <p:ph type="title"/>
          </p:nvPr>
        </p:nvSpPr>
        <p:spPr/>
        <p:txBody>
          <a:bodyPr>
            <a:normAutofit fontScale="90000"/>
          </a:bodyPr>
          <a:lstStyle/>
          <a:p>
            <a:r>
              <a:rPr lang="nl-BE" dirty="0"/>
              <a:t>3.2 FIVE STEPS FOR AN INTERNATIONALISED CURRICULUM</a:t>
            </a:r>
            <a:endParaRPr lang="en-US" dirty="0"/>
          </a:p>
        </p:txBody>
      </p:sp>
    </p:spTree>
    <p:extLst>
      <p:ext uri="{BB962C8B-B14F-4D97-AF65-F5344CB8AC3E}">
        <p14:creationId xmlns:p14="http://schemas.microsoft.com/office/powerpoint/2010/main" val="164440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4F47A24-F0F4-C300-347D-E30BFEFCE09B}"/>
              </a:ext>
            </a:extLst>
          </p:cNvPr>
          <p:cNvSpPr>
            <a:spLocks noGrp="1"/>
          </p:cNvSpPr>
          <p:nvPr>
            <p:ph idx="1"/>
          </p:nvPr>
        </p:nvSpPr>
        <p:spPr>
          <a:xfrm>
            <a:off x="379379" y="1235413"/>
            <a:ext cx="11237821" cy="4884587"/>
          </a:xfrm>
        </p:spPr>
        <p:txBody>
          <a:bodyPr>
            <a:normAutofit/>
          </a:bodyPr>
          <a:lstStyle/>
          <a:p>
            <a:pPr marL="361950" lvl="1" indent="-361950">
              <a:lnSpc>
                <a:spcPct val="107000"/>
              </a:lnSpc>
              <a:buFont typeface="+mj-lt"/>
              <a:buAutoNum type="arabicPeriod"/>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Take your time. </a:t>
            </a:r>
            <a:r>
              <a:rPr lang="en-US" sz="2000" kern="100" dirty="0" err="1">
                <a:effectLst/>
                <a:latin typeface="Calibri" panose="020F0502020204030204" pitchFamily="34" charset="0"/>
                <a:ea typeface="Calibri" panose="020F0502020204030204" pitchFamily="34" charset="0"/>
                <a:cs typeface="Times New Roman" panose="02020603050405020304" pitchFamily="18" charset="0"/>
              </a:rPr>
              <a:t>Internationalising</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your curriculum does not succeed in one day. You need a clear pathway and a clear timeline. Include milestones and check regularly if you reach your objectives. </a:t>
            </a:r>
          </a:p>
          <a:p>
            <a:pPr marL="361950" lvl="1" indent="-361950">
              <a:lnSpc>
                <a:spcPct val="107000"/>
              </a:lnSpc>
              <a:buFont typeface="+mj-lt"/>
              <a:buAutoNum type="arabicPeriod"/>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Make a clear plan with a clear strategy on what you want to reach: do I want to attract more foreign students (financial benefit) or I want to prepare my graduates better for an internationally oriented </a:t>
            </a:r>
            <a:r>
              <a:rPr lang="en-US" sz="2000" kern="100" dirty="0" err="1">
                <a:effectLst/>
                <a:latin typeface="Calibri" panose="020F0502020204030204" pitchFamily="34" charset="0"/>
                <a:ea typeface="Calibri" panose="020F0502020204030204" pitchFamily="34" charset="0"/>
                <a:cs typeface="Times New Roman" panose="02020603050405020304" pitchFamily="18" charset="0"/>
              </a:rPr>
              <a:t>labour</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market ?  Do I want to offer a curriculum in English or do I want to offer a curriculum in local language that is internationally oriented? </a:t>
            </a:r>
          </a:p>
          <a:p>
            <a:pPr marL="361950" lvl="1" indent="-361950">
              <a:lnSpc>
                <a:spcPct val="107000"/>
              </a:lnSpc>
              <a:buFont typeface="+mj-lt"/>
              <a:buAutoNum type="arabicPeriod"/>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Be sure that you involve and convince all stakeholders : management, teaching staff, administrative staff, local students (buddies), </a:t>
            </a:r>
            <a:r>
              <a:rPr lang="en-US" sz="2000" kern="100" dirty="0" err="1">
                <a:effectLst/>
                <a:latin typeface="Calibri" panose="020F0502020204030204" pitchFamily="34" charset="0"/>
                <a:ea typeface="Calibri" panose="020F0502020204030204" pitchFamily="34" charset="0"/>
                <a:cs typeface="Times New Roman" panose="02020603050405020304" pitchFamily="18" charset="0"/>
              </a:rPr>
              <a:t>labour</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market, ….</a:t>
            </a:r>
          </a:p>
          <a:p>
            <a:pPr marL="361950" lvl="1" indent="-361950">
              <a:lnSpc>
                <a:spcPct val="107000"/>
              </a:lnSpc>
              <a:buFont typeface="+mj-lt"/>
              <a:buAutoNum type="arabicPeriod"/>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Motivate your staff and administration to study English and link a formal recognition to it (important for promotion, ….) </a:t>
            </a:r>
          </a:p>
          <a:p>
            <a:pPr marL="361950" indent="-361950">
              <a:lnSpc>
                <a:spcPct val="107000"/>
              </a:lnSpc>
              <a:spcAft>
                <a:spcPts val="800"/>
              </a:spcAft>
              <a:buNone/>
              <a:tabLst>
                <a:tab pos="536575" algn="l"/>
                <a:tab pos="717550" algn="l"/>
              </a:tabLs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5. 	Motivate your students to learn English and give academic recognition to each study period spent abroad. Outgoing students who return are the best ambassadors to take care of international incoming students. Is there an obligatory English language course in your curriculum ? </a:t>
            </a:r>
          </a:p>
          <a:p>
            <a:pPr marL="0" indent="0">
              <a:buNone/>
            </a:pPr>
            <a:endParaRPr lang="en-US" dirty="0"/>
          </a:p>
        </p:txBody>
      </p:sp>
      <p:sp>
        <p:nvSpPr>
          <p:cNvPr id="3" name="Tijdelijke aanduiding voor voettekst 2">
            <a:extLst>
              <a:ext uri="{FF2B5EF4-FFF2-40B4-BE49-F238E27FC236}">
                <a16:creationId xmlns:a16="http://schemas.microsoft.com/office/drawing/2014/main" id="{E5DEAE10-03D5-E774-BB3E-C017AD52F450}"/>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9B52014B-548C-6021-81A4-7D13BB2870D7}"/>
              </a:ext>
            </a:extLst>
          </p:cNvPr>
          <p:cNvSpPr>
            <a:spLocks noGrp="1"/>
          </p:cNvSpPr>
          <p:nvPr>
            <p:ph type="title"/>
          </p:nvPr>
        </p:nvSpPr>
        <p:spPr/>
        <p:txBody>
          <a:bodyPr/>
          <a:lstStyle/>
          <a:p>
            <a:r>
              <a:rPr lang="nl-BE" dirty="0"/>
              <a:t>4 PRACTICAL RECOMMENDATIONS</a:t>
            </a:r>
            <a:endParaRPr lang="en-US" dirty="0"/>
          </a:p>
        </p:txBody>
      </p:sp>
    </p:spTree>
    <p:extLst>
      <p:ext uri="{BB962C8B-B14F-4D97-AF65-F5344CB8AC3E}">
        <p14:creationId xmlns:p14="http://schemas.microsoft.com/office/powerpoint/2010/main" val="1964345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C5F10A1-6008-18C6-70F9-F04C92139DCF}"/>
              </a:ext>
            </a:extLst>
          </p:cNvPr>
          <p:cNvSpPr>
            <a:spLocks noGrp="1"/>
          </p:cNvSpPr>
          <p:nvPr>
            <p:ph idx="1"/>
          </p:nvPr>
        </p:nvSpPr>
        <p:spPr>
          <a:xfrm>
            <a:off x="447472" y="1128409"/>
            <a:ext cx="11169728" cy="4991591"/>
          </a:xfrm>
        </p:spPr>
        <p:txBody>
          <a:bodyPr>
            <a:normAutofit lnSpcReduction="10000"/>
          </a:bodyPr>
          <a:lstStyle/>
          <a:p>
            <a:pPr indent="0">
              <a:lnSpc>
                <a:spcPct val="107000"/>
              </a:lnSpc>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6. include internationally oriented literature in your teaching material. Motivate your teaching staff to go abroad for teaching or training purposes, to attend international conferences. </a:t>
            </a:r>
          </a:p>
          <a:p>
            <a:pPr indent="0">
              <a:lnSpc>
                <a:spcPct val="107000"/>
              </a:lnSpc>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7. Invite foreign guest lecturers. You can link it to a foreign professor attending a PhD defense. </a:t>
            </a:r>
          </a:p>
          <a:p>
            <a:pPr indent="0">
              <a:lnSpc>
                <a:spcPct val="107000"/>
              </a:lnSpc>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8. Contact the </a:t>
            </a:r>
            <a:r>
              <a:rPr lang="en-US" sz="2000" kern="100" dirty="0" err="1">
                <a:effectLst/>
                <a:latin typeface="Calibri" panose="020F0502020204030204" pitchFamily="34" charset="0"/>
                <a:ea typeface="Calibri" panose="020F0502020204030204" pitchFamily="34" charset="0"/>
                <a:cs typeface="Times New Roman" panose="02020603050405020304" pitchFamily="18" charset="0"/>
              </a:rPr>
              <a:t>labour</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market as important stakeholder and listen to their needs, certainly in the medical world and in case many patients/ hospital staff members have a mother tongue other than local language. Invite guest lecturers from the </a:t>
            </a:r>
            <a:r>
              <a:rPr lang="en-US" sz="2000" kern="100" dirty="0" err="1">
                <a:effectLst/>
                <a:latin typeface="Calibri" panose="020F0502020204030204" pitchFamily="34" charset="0"/>
                <a:ea typeface="Calibri" panose="020F0502020204030204" pitchFamily="34" charset="0"/>
                <a:cs typeface="Times New Roman" panose="02020603050405020304" pitchFamily="18" charset="0"/>
              </a:rPr>
              <a:t>labour</a:t>
            </a: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 market </a:t>
            </a:r>
          </a:p>
          <a:p>
            <a:pPr indent="0">
              <a:lnSpc>
                <a:spcPct val="107000"/>
              </a:lnSpc>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9. Be careful not to create an administrative overload. Pay attention to clearly define learning outcomes but do not lose yourself in too complicated procedures. </a:t>
            </a:r>
          </a:p>
          <a:p>
            <a:pPr indent="0">
              <a:lnSpc>
                <a:spcPct val="107000"/>
              </a:lnSpc>
              <a:spcAft>
                <a:spcPts val="800"/>
              </a:spcAft>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10. Invest in cooperation between local and international students (buddy system</a:t>
            </a:r>
            <a:r>
              <a:rPr lang="en-US" sz="2000" kern="100" dirty="0">
                <a:latin typeface="Calibri" panose="020F0502020204030204" pitchFamily="34" charset="0"/>
                <a:ea typeface="Calibri" panose="020F0502020204030204" pitchFamily="34" charset="0"/>
                <a:cs typeface="Times New Roman" panose="02020603050405020304" pitchFamily="18" charset="0"/>
              </a:rPr>
              <a:t>) </a:t>
            </a:r>
          </a:p>
          <a:p>
            <a:pPr indent="0">
              <a:lnSpc>
                <a:spcPct val="107000"/>
              </a:lnSpc>
              <a:spcAft>
                <a:spcPts val="800"/>
              </a:spcAft>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11. Bring students in</a:t>
            </a:r>
            <a:r>
              <a:rPr lang="en-US" sz="2000" kern="100" dirty="0">
                <a:latin typeface="Calibri" panose="020F0502020204030204" pitchFamily="34" charset="0"/>
                <a:ea typeface="Calibri" panose="020F0502020204030204" pitchFamily="34" charset="0"/>
                <a:cs typeface="Times New Roman" panose="02020603050405020304" pitchFamily="18" charset="0"/>
              </a:rPr>
              <a:t> contact with students from other countries, cultures ( digital connection ) and give them joint assignments </a:t>
            </a:r>
          </a:p>
          <a:p>
            <a:pPr indent="0">
              <a:lnSpc>
                <a:spcPct val="107000"/>
              </a:lnSpc>
              <a:spcAft>
                <a:spcPts val="800"/>
              </a:spcAft>
              <a:buNone/>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12. </a:t>
            </a:r>
            <a:r>
              <a:rPr lang="en-US" sz="2000" kern="100" dirty="0">
                <a:latin typeface="Calibri" panose="020F0502020204030204" pitchFamily="34" charset="0"/>
                <a:ea typeface="Calibri" panose="020F0502020204030204" pitchFamily="34" charset="0"/>
                <a:cs typeface="Times New Roman" panose="02020603050405020304" pitchFamily="18" charset="0"/>
              </a:rPr>
              <a:t>Listen to your students and their ideas about internationalizing </a:t>
            </a:r>
            <a:r>
              <a:rPr lang="en-US" sz="2000" kern="100">
                <a:latin typeface="Calibri" panose="020F0502020204030204" pitchFamily="34" charset="0"/>
                <a:ea typeface="Calibri" panose="020F0502020204030204" pitchFamily="34" charset="0"/>
                <a:cs typeface="Times New Roman" panose="02020603050405020304" pitchFamily="18" charset="0"/>
              </a:rPr>
              <a:t>the curriculum.  </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
        <p:nvSpPr>
          <p:cNvPr id="3" name="Tijdelijke aanduiding voor voettekst 2">
            <a:extLst>
              <a:ext uri="{FF2B5EF4-FFF2-40B4-BE49-F238E27FC236}">
                <a16:creationId xmlns:a16="http://schemas.microsoft.com/office/drawing/2014/main" id="{41669244-86F9-0400-2EF9-31C237D34FB0}"/>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B62E5C62-987C-529F-F4ED-117A2695EAF6}"/>
              </a:ext>
            </a:extLst>
          </p:cNvPr>
          <p:cNvSpPr>
            <a:spLocks noGrp="1"/>
          </p:cNvSpPr>
          <p:nvPr>
            <p:ph type="title"/>
          </p:nvPr>
        </p:nvSpPr>
        <p:spPr/>
        <p:txBody>
          <a:bodyPr>
            <a:normAutofit fontScale="90000"/>
          </a:bodyPr>
          <a:lstStyle/>
          <a:p>
            <a:r>
              <a:rPr lang="nl-BE" dirty="0"/>
              <a:t>4 PRACTICAL RECOMMENDATIONS</a:t>
            </a:r>
            <a:br>
              <a:rPr lang="nl-BE" dirty="0"/>
            </a:br>
            <a:br>
              <a:rPr lang="nl-BE" dirty="0"/>
            </a:br>
            <a:endParaRPr lang="en-US" dirty="0"/>
          </a:p>
        </p:txBody>
      </p:sp>
    </p:spTree>
    <p:extLst>
      <p:ext uri="{BB962C8B-B14F-4D97-AF65-F5344CB8AC3E}">
        <p14:creationId xmlns:p14="http://schemas.microsoft.com/office/powerpoint/2010/main" val="4210157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5" descr="Vraagteken op een groene pastelkleurige achtergrond">
            <a:extLst>
              <a:ext uri="{FF2B5EF4-FFF2-40B4-BE49-F238E27FC236}">
                <a16:creationId xmlns:a16="http://schemas.microsoft.com/office/drawing/2014/main" id="{9DCA85F3-0E52-D14D-8CB8-A230E545B99C}"/>
              </a:ext>
            </a:extLst>
          </p:cNvPr>
          <p:cNvPicPr>
            <a:picLocks noGrp="1" noChangeAspect="1"/>
          </p:cNvPicPr>
          <p:nvPr>
            <p:ph idx="1"/>
          </p:nvPr>
        </p:nvPicPr>
        <p:blipFill>
          <a:blip r:embed="rId2"/>
          <a:stretch>
            <a:fillRect/>
          </a:stretch>
        </p:blipFill>
        <p:spPr>
          <a:xfrm>
            <a:off x="760381" y="1253963"/>
            <a:ext cx="2038105" cy="1528579"/>
          </a:xfrm>
        </p:spPr>
      </p:pic>
      <p:sp>
        <p:nvSpPr>
          <p:cNvPr id="3" name="Tijdelijke aanduiding voor voettekst 2">
            <a:extLst>
              <a:ext uri="{FF2B5EF4-FFF2-40B4-BE49-F238E27FC236}">
                <a16:creationId xmlns:a16="http://schemas.microsoft.com/office/drawing/2014/main" id="{67599AA4-4B06-581D-D5D6-7FAAD0545C3C}"/>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A369D9EB-0911-B6BE-877B-3D878467E46E}"/>
              </a:ext>
            </a:extLst>
          </p:cNvPr>
          <p:cNvSpPr>
            <a:spLocks noGrp="1"/>
          </p:cNvSpPr>
          <p:nvPr>
            <p:ph type="title"/>
          </p:nvPr>
        </p:nvSpPr>
        <p:spPr/>
        <p:txBody>
          <a:bodyPr/>
          <a:lstStyle/>
          <a:p>
            <a:r>
              <a:rPr lang="nl-BE" dirty="0"/>
              <a:t>ANY QUESTIONS?</a:t>
            </a:r>
            <a:endParaRPr lang="en-US" dirty="0"/>
          </a:p>
        </p:txBody>
      </p:sp>
      <p:pic>
        <p:nvPicPr>
          <p:cNvPr id="8" name="Afbeelding 7" descr="Vakken met vraagtekens">
            <a:extLst>
              <a:ext uri="{FF2B5EF4-FFF2-40B4-BE49-F238E27FC236}">
                <a16:creationId xmlns:a16="http://schemas.microsoft.com/office/drawing/2014/main" id="{320C2E71-C647-54E1-18DD-9BC159E8BF68}"/>
              </a:ext>
            </a:extLst>
          </p:cNvPr>
          <p:cNvPicPr>
            <a:picLocks noChangeAspect="1"/>
          </p:cNvPicPr>
          <p:nvPr/>
        </p:nvPicPr>
        <p:blipFill>
          <a:blip r:embed="rId3"/>
          <a:stretch>
            <a:fillRect/>
          </a:stretch>
        </p:blipFill>
        <p:spPr>
          <a:xfrm>
            <a:off x="2573744" y="2080759"/>
            <a:ext cx="4174627" cy="2348314"/>
          </a:xfrm>
          <a:prstGeom prst="rect">
            <a:avLst/>
          </a:prstGeom>
        </p:spPr>
      </p:pic>
      <p:pic>
        <p:nvPicPr>
          <p:cNvPr id="10" name="Afbeelding 9" descr="Verschillende gekleurde vraagtekens">
            <a:extLst>
              <a:ext uri="{FF2B5EF4-FFF2-40B4-BE49-F238E27FC236}">
                <a16:creationId xmlns:a16="http://schemas.microsoft.com/office/drawing/2014/main" id="{25B200C0-A504-8293-0B69-5C82AF5E9F0D}"/>
              </a:ext>
            </a:extLst>
          </p:cNvPr>
          <p:cNvPicPr>
            <a:picLocks noChangeAspect="1"/>
          </p:cNvPicPr>
          <p:nvPr/>
        </p:nvPicPr>
        <p:blipFill>
          <a:blip r:embed="rId4"/>
          <a:stretch>
            <a:fillRect/>
          </a:stretch>
        </p:blipFill>
        <p:spPr>
          <a:xfrm>
            <a:off x="6367603" y="3574915"/>
            <a:ext cx="4174627" cy="2348314"/>
          </a:xfrm>
          <a:prstGeom prst="rect">
            <a:avLst/>
          </a:prstGeom>
        </p:spPr>
      </p:pic>
    </p:spTree>
    <p:extLst>
      <p:ext uri="{BB962C8B-B14F-4D97-AF65-F5344CB8AC3E}">
        <p14:creationId xmlns:p14="http://schemas.microsoft.com/office/powerpoint/2010/main" val="3934025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FCE911DE-9AFD-2089-05E5-79738CB14DC1}"/>
              </a:ext>
            </a:extLst>
          </p:cNvPr>
          <p:cNvSpPr>
            <a:spLocks noGrp="1"/>
          </p:cNvSpPr>
          <p:nvPr>
            <p:ph idx="1"/>
          </p:nvPr>
        </p:nvSpPr>
        <p:spPr/>
        <p:txBody>
          <a:bodyPr/>
          <a:lstStyle/>
          <a:p>
            <a:r>
              <a:rPr lang="en-US" sz="2400" b="1" kern="0" spc="-5" dirty="0">
                <a:latin typeface="+mj-lt"/>
                <a:ea typeface="Times New Roman" panose="02020603050405020304" pitchFamily="18" charset="0"/>
                <a:cs typeface="Times New Roman" panose="02020603050405020304" pitchFamily="18" charset="0"/>
                <a:hlinkClick r:id="rId2"/>
              </a:rPr>
              <a:t>https://ki.se/en</a:t>
            </a:r>
            <a:endParaRPr lang="en-US" sz="2400" b="1" kern="0" spc="-5" dirty="0">
              <a:latin typeface="+mj-lt"/>
              <a:ea typeface="Times New Roman" panose="02020603050405020304" pitchFamily="18" charset="0"/>
              <a:cs typeface="Times New Roman" panose="02020603050405020304" pitchFamily="18" charset="0"/>
            </a:endParaRPr>
          </a:p>
          <a:p>
            <a:r>
              <a:rPr lang="en-US" sz="2400" b="1" kern="0" spc="-5" dirty="0">
                <a:latin typeface="+mj-lt"/>
                <a:ea typeface="Times New Roman" panose="02020603050405020304" pitchFamily="18" charset="0"/>
                <a:cs typeface="Times New Roman" panose="02020603050405020304" pitchFamily="18" charset="0"/>
                <a:hlinkClick r:id="rId3"/>
              </a:rPr>
              <a:t>https://www.pcc.edu/</a:t>
            </a:r>
            <a:r>
              <a:rPr lang="en-US" sz="2400" b="1" kern="0" spc="-5" dirty="0">
                <a:latin typeface="+mj-lt"/>
                <a:ea typeface="Times New Roman" panose="02020603050405020304" pitchFamily="18" charset="0"/>
                <a:cs typeface="Times New Roman" panose="02020603050405020304" pitchFamily="18" charset="0"/>
              </a:rPr>
              <a:t> </a:t>
            </a:r>
          </a:p>
          <a:p>
            <a:r>
              <a:rPr lang="en-US" sz="2400" kern="0" dirty="0">
                <a:solidFill>
                  <a:srgbClr val="333333"/>
                </a:solidFill>
                <a:effectLst/>
                <a:latin typeface="Helvetica" panose="020B0604020202020204" pitchFamily="34" charset="0"/>
                <a:ea typeface="Times New Roman" panose="02020603050405020304" pitchFamily="18" charset="0"/>
                <a:cs typeface="Times New Roman" panose="02020603050405020304" pitchFamily="18" charset="0"/>
              </a:rPr>
              <a:t>Schuerholz-Lehr et al., 2007, p. 70</a:t>
            </a:r>
            <a:endParaRPr lang="en-US" sz="2400" b="1" kern="0" spc="-5" dirty="0">
              <a:latin typeface="+mj-lt"/>
              <a:ea typeface="Times New Roman" panose="02020603050405020304" pitchFamily="18" charset="0"/>
              <a:cs typeface="Times New Roman" panose="02020603050405020304" pitchFamily="18" charset="0"/>
            </a:endParaRPr>
          </a:p>
          <a:p>
            <a:r>
              <a:rPr lang="en-US" sz="2400" i="1" u="sng" dirty="0">
                <a:solidFill>
                  <a:srgbClr val="000000"/>
                </a:solidFill>
                <a:effectLst/>
                <a:latin typeface="DM Sans" pitchFamily="2" charset="0"/>
                <a:ea typeface="Times New Roman" panose="02020603050405020304" pitchFamily="18" charset="0"/>
                <a:hlinkClick r:id="rId4"/>
              </a:rPr>
              <a:t>https://ki.se/en/collaboration/international-collaboration/internationalisation-of-the-curriculum-ioc/what-is-internationalisation-of-the-curriculum-ioc</a:t>
            </a:r>
            <a:endParaRPr lang="en-US" sz="2400" i="1" u="sng" dirty="0">
              <a:solidFill>
                <a:srgbClr val="000000"/>
              </a:solidFill>
              <a:effectLst/>
              <a:latin typeface="DM Sans" pitchFamily="2" charset="0"/>
              <a:ea typeface="Times New Roman" panose="02020603050405020304" pitchFamily="18" charset="0"/>
            </a:endParaRPr>
          </a:p>
          <a:p>
            <a:r>
              <a:rPr lang="en-US" sz="2400" u="sng" kern="0" dirty="0">
                <a:solidFill>
                  <a:srgbClr val="0563C1"/>
                </a:solidFill>
                <a:effectLst/>
                <a:latin typeface="DM Sans" pitchFamily="2" charset="0"/>
                <a:ea typeface="Times New Roman" panose="02020603050405020304" pitchFamily="18" charset="0"/>
                <a:cs typeface="Times New Roman" panose="02020603050405020304" pitchFamily="18" charset="0"/>
                <a:hlinkClick r:id="rId5"/>
              </a:rPr>
              <a:t>https://www.pcc.edu/internationalization/faculty/internationalize-your-course/</a:t>
            </a:r>
            <a:endParaRPr lang="en-US" sz="2400" u="sng" kern="0" dirty="0">
              <a:solidFill>
                <a:srgbClr val="0563C1"/>
              </a:solidFill>
              <a:effectLst/>
              <a:latin typeface="DM Sans" pitchFamily="2" charset="0"/>
              <a:ea typeface="Times New Roman" panose="02020603050405020304" pitchFamily="18" charset="0"/>
              <a:cs typeface="Times New Roman" panose="02020603050405020304" pitchFamily="18" charset="0"/>
            </a:endParaRPr>
          </a:p>
          <a:p>
            <a:r>
              <a:rPr lang="fr-FR" sz="24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https://www.eaie.org/resource/aligned-internationalised-curriculum.html</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sz="2400" dirty="0">
              <a:effectLst/>
              <a:latin typeface="Times New Roman" panose="02020603050405020304" pitchFamily="18" charset="0"/>
              <a:ea typeface="Times New Roman" panose="02020603050405020304" pitchFamily="18" charset="0"/>
            </a:endParaRPr>
          </a:p>
          <a:p>
            <a:endParaRPr lang="en-US" sz="2400" b="1" kern="0" spc="-5" dirty="0">
              <a:latin typeface="+mj-lt"/>
              <a:ea typeface="Times New Roman" panose="02020603050405020304" pitchFamily="18"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4E6971CC-71E1-572D-BD37-92D4E1744B0C}"/>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DF042471-C086-676C-3663-BCEB0CE2B0DC}"/>
              </a:ext>
            </a:extLst>
          </p:cNvPr>
          <p:cNvSpPr>
            <a:spLocks noGrp="1"/>
          </p:cNvSpPr>
          <p:nvPr>
            <p:ph type="title"/>
          </p:nvPr>
        </p:nvSpPr>
        <p:spPr/>
        <p:txBody>
          <a:bodyPr/>
          <a:lstStyle/>
          <a:p>
            <a:r>
              <a:rPr lang="nl-BE" dirty="0"/>
              <a:t>REFERENCES</a:t>
            </a:r>
            <a:endParaRPr lang="en-US" dirty="0"/>
          </a:p>
        </p:txBody>
      </p:sp>
    </p:spTree>
    <p:extLst>
      <p:ext uri="{BB962C8B-B14F-4D97-AF65-F5344CB8AC3E}">
        <p14:creationId xmlns:p14="http://schemas.microsoft.com/office/powerpoint/2010/main" val="43797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6F64259-92C0-D09D-6555-A91B932B1BA3}"/>
              </a:ext>
            </a:extLst>
          </p:cNvPr>
          <p:cNvSpPr>
            <a:spLocks noGrp="1"/>
          </p:cNvSpPr>
          <p:nvPr>
            <p:ph idx="1"/>
          </p:nvPr>
        </p:nvSpPr>
        <p:spPr/>
        <p:txBody>
          <a:bodyPr/>
          <a:lstStyle/>
          <a:p>
            <a:pPr marL="457200" lvl="1" indent="0">
              <a:lnSpc>
                <a:spcPct val="107000"/>
              </a:lnSpc>
              <a:buNone/>
            </a:pPr>
            <a:endParaRPr lang="en-US" sz="1100" b="1" kern="100" spc="-5" dirty="0">
              <a:solidFill>
                <a:srgbClr val="000000"/>
              </a:solidFill>
              <a:effectLst/>
              <a:latin typeface="DM Sans" pitchFamily="2" charset="0"/>
              <a:ea typeface="Times New Roman" panose="02020603050405020304" pitchFamily="18" charset="0"/>
              <a:cs typeface="Times New Roman" panose="02020603050405020304" pitchFamily="18" charset="0"/>
            </a:endParaRPr>
          </a:p>
          <a:p>
            <a:pPr marL="457200" lvl="1" indent="0">
              <a:lnSpc>
                <a:spcPct val="107000"/>
              </a:lnSpc>
              <a:buNone/>
            </a:pP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ts val="1440"/>
              </a:lnSpc>
              <a:buNone/>
            </a:pPr>
            <a:endParaRPr lang="en-US" sz="1200" b="1" kern="0" spc="-5" dirty="0">
              <a:solidFill>
                <a:srgbClr val="000000"/>
              </a:solidFill>
              <a:latin typeface="DM Sans" pitchFamily="2" charset="0"/>
              <a:cs typeface="Times New Roman" panose="02020603050405020304" pitchFamily="18" charset="0"/>
            </a:endParaRPr>
          </a:p>
          <a:p>
            <a:pPr indent="0">
              <a:buNone/>
            </a:pPr>
            <a:r>
              <a:rPr lang="en-US" sz="3000" kern="0" spc="-5" dirty="0" err="1">
                <a:latin typeface="+mj-lt"/>
                <a:cs typeface="Times New Roman" panose="02020603050405020304" pitchFamily="18" charset="0"/>
              </a:rPr>
              <a:t>Internationalisation</a:t>
            </a:r>
            <a:r>
              <a:rPr lang="en-US" sz="3000" kern="0" spc="-5" dirty="0">
                <a:latin typeface="+mj-lt"/>
                <a:cs typeface="Times New Roman" panose="02020603050405020304" pitchFamily="18" charset="0"/>
              </a:rPr>
              <a:t> of the curriculum is the incorporation of international, intercultural and/or global dimensions into the content of the curriculum, as well as the learning outcomes, assessment tasks, teaching methods, and support services of a program of study</a:t>
            </a:r>
          </a:p>
          <a:p>
            <a:pPr indent="0">
              <a:buNone/>
            </a:pPr>
            <a:endParaRPr lang="en-US" sz="1200" kern="0" spc="-5" dirty="0">
              <a:latin typeface="+mj-lt"/>
              <a:cs typeface="Times New Roman" panose="02020603050405020304" pitchFamily="18" charset="0"/>
            </a:endParaRPr>
          </a:p>
          <a:p>
            <a:pPr indent="0">
              <a:buNone/>
            </a:pPr>
            <a:r>
              <a:rPr lang="en-US" sz="1200" b="1" kern="0" spc="-5" dirty="0">
                <a:latin typeface="+mj-lt"/>
                <a:ea typeface="Times New Roman" panose="02020603050405020304" pitchFamily="18" charset="0"/>
                <a:cs typeface="Times New Roman" panose="02020603050405020304" pitchFamily="18" charset="0"/>
              </a:rPr>
              <a:t>Karolinska Institute in Sweden  </a:t>
            </a:r>
            <a:r>
              <a:rPr lang="en-US" sz="1200" b="1" kern="0" spc="-5" dirty="0">
                <a:latin typeface="+mj-lt"/>
                <a:ea typeface="Times New Roman" panose="02020603050405020304" pitchFamily="18" charset="0"/>
                <a:cs typeface="Times New Roman" panose="02020603050405020304" pitchFamily="18" charset="0"/>
                <a:hlinkClick r:id="rId2"/>
              </a:rPr>
              <a:t>https://ki.se/en</a:t>
            </a:r>
            <a:r>
              <a:rPr lang="en-US" sz="1200" b="1" kern="0" spc="-5" dirty="0">
                <a:latin typeface="+mj-lt"/>
                <a:ea typeface="Times New Roman" panose="02020603050405020304" pitchFamily="18" charset="0"/>
                <a:cs typeface="Times New Roman" panose="02020603050405020304" pitchFamily="18" charset="0"/>
              </a:rPr>
              <a:t> </a:t>
            </a:r>
            <a:endParaRPr lang="en-US" sz="900" kern="100" dirty="0">
              <a:latin typeface="+mj-lt"/>
              <a:ea typeface="Times New Roman" panose="02020603050405020304" pitchFamily="18" charset="0"/>
              <a:cs typeface="Times New Roman" panose="02020603050405020304" pitchFamily="18" charset="0"/>
            </a:endParaRPr>
          </a:p>
          <a:p>
            <a:pPr indent="0">
              <a:buNone/>
            </a:pPr>
            <a:r>
              <a:rPr lang="en-US" sz="1200" dirty="0">
                <a:effectLst/>
                <a:latin typeface="+mj-lt"/>
                <a:ea typeface="Times New Roman" panose="02020603050405020304" pitchFamily="18" charset="0"/>
              </a:rPr>
              <a:t>Prof. Betty Leask, 2015</a:t>
            </a:r>
          </a:p>
          <a:p>
            <a:endParaRPr lang="en-US" dirty="0"/>
          </a:p>
        </p:txBody>
      </p:sp>
      <p:sp>
        <p:nvSpPr>
          <p:cNvPr id="3" name="Tijdelijke aanduiding voor voettekst 2">
            <a:extLst>
              <a:ext uri="{FF2B5EF4-FFF2-40B4-BE49-F238E27FC236}">
                <a16:creationId xmlns:a16="http://schemas.microsoft.com/office/drawing/2014/main" id="{4DC7B4C7-6421-8EF5-3B5F-25212444604C}"/>
              </a:ext>
            </a:extLst>
          </p:cNvPr>
          <p:cNvSpPr>
            <a:spLocks noGrp="1"/>
          </p:cNvSpPr>
          <p:nvPr>
            <p:ph type="ftr" sz="quarter" idx="11"/>
          </p:nvPr>
        </p:nvSpPr>
        <p:spPr/>
        <p:txBody>
          <a:bodyPr/>
          <a:lstStyle/>
          <a:p>
            <a:r>
              <a:rPr lang="en-US" dirty="0"/>
              <a:t>KU Leuven - Ghent, Faculty of Engineering Technology</a:t>
            </a:r>
            <a:endParaRPr lang="nl-NL" dirty="0"/>
          </a:p>
        </p:txBody>
      </p:sp>
      <p:sp>
        <p:nvSpPr>
          <p:cNvPr id="4" name="Titel 3">
            <a:extLst>
              <a:ext uri="{FF2B5EF4-FFF2-40B4-BE49-F238E27FC236}">
                <a16:creationId xmlns:a16="http://schemas.microsoft.com/office/drawing/2014/main" id="{526F3039-7880-FCCF-9FFF-F74A08DAF925}"/>
              </a:ext>
            </a:extLst>
          </p:cNvPr>
          <p:cNvSpPr>
            <a:spLocks noGrp="1"/>
          </p:cNvSpPr>
          <p:nvPr>
            <p:ph type="title"/>
          </p:nvPr>
        </p:nvSpPr>
        <p:spPr/>
        <p:txBody>
          <a:bodyPr/>
          <a:lstStyle/>
          <a:p>
            <a:pPr algn="just"/>
            <a:r>
              <a:rPr lang="nl-BE" dirty="0"/>
              <a:t>1 KAROLINSKA INSTITUTE IN SWEDEN</a:t>
            </a:r>
            <a:endParaRPr lang="en-US" dirty="0"/>
          </a:p>
        </p:txBody>
      </p:sp>
      <p:sp>
        <p:nvSpPr>
          <p:cNvPr id="7" name="Titel 3">
            <a:extLst>
              <a:ext uri="{FF2B5EF4-FFF2-40B4-BE49-F238E27FC236}">
                <a16:creationId xmlns:a16="http://schemas.microsoft.com/office/drawing/2014/main" id="{1419F761-9C9F-F3C2-1C41-EE7EB5908643}"/>
              </a:ext>
            </a:extLst>
          </p:cNvPr>
          <p:cNvSpPr txBox="1">
            <a:spLocks/>
          </p:cNvSpPr>
          <p:nvPr/>
        </p:nvSpPr>
        <p:spPr>
          <a:xfrm>
            <a:off x="574800" y="990000"/>
            <a:ext cx="11041200" cy="1152000"/>
          </a:xfrm>
          <a:prstGeom prst="rect">
            <a:avLst/>
          </a:prstGeom>
        </p:spPr>
        <p:txBody>
          <a:bodyPr vert="horz" lIns="0" tIns="0" rIns="0" bIns="0" rtlCol="0" anchor="ctr" anchorCtr="0">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pPr algn="just"/>
            <a:r>
              <a:rPr lang="nl-BE" dirty="0"/>
              <a:t>1.1 DEFINITION</a:t>
            </a:r>
            <a:endParaRPr lang="en-US" dirty="0"/>
          </a:p>
        </p:txBody>
      </p:sp>
    </p:spTree>
    <p:extLst>
      <p:ext uri="{BB962C8B-B14F-4D97-AF65-F5344CB8AC3E}">
        <p14:creationId xmlns:p14="http://schemas.microsoft.com/office/powerpoint/2010/main" val="3081769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Afbeelding 7" descr="Vrouw in een bibliotheek">
            <a:extLst>
              <a:ext uri="{FF2B5EF4-FFF2-40B4-BE49-F238E27FC236}">
                <a16:creationId xmlns:a16="http://schemas.microsoft.com/office/drawing/2014/main" id="{0065C774-E38D-163A-9B5C-1E981DE88667}"/>
              </a:ext>
            </a:extLst>
          </p:cNvPr>
          <p:cNvPicPr>
            <a:picLocks noChangeAspect="1"/>
          </p:cNvPicPr>
          <p:nvPr/>
        </p:nvPicPr>
        <p:blipFill>
          <a:blip r:embed="rId2"/>
          <a:srcRect l="22072" r="30028" b="-1"/>
          <a:stretch/>
        </p:blipFill>
        <p:spPr>
          <a:xfrm>
            <a:off x="8665556" y="1"/>
            <a:ext cx="3464763" cy="4640094"/>
          </a:xfrm>
          <a:prstGeom prst="rect">
            <a:avLst/>
          </a:prstGeom>
          <a:effectLst>
            <a:glow rad="127000">
              <a:schemeClr val="accent1">
                <a:alpha val="0"/>
              </a:schemeClr>
            </a:glow>
          </a:effectLst>
        </p:spPr>
      </p:pic>
      <p:sp>
        <p:nvSpPr>
          <p:cNvPr id="3" name="Tijdelijke aanduiding voor voettekst 2">
            <a:extLst>
              <a:ext uri="{FF2B5EF4-FFF2-40B4-BE49-F238E27FC236}">
                <a16:creationId xmlns:a16="http://schemas.microsoft.com/office/drawing/2014/main" id="{3B3E3FD7-D386-4B5A-A160-E25621099C26}"/>
              </a:ext>
            </a:extLst>
          </p:cNvPr>
          <p:cNvSpPr>
            <a:spLocks noGrp="1"/>
          </p:cNvSpPr>
          <p:nvPr>
            <p:ph type="ftr" sz="quarter" idx="11"/>
          </p:nvPr>
        </p:nvSpPr>
        <p:spPr>
          <a:xfrm>
            <a:off x="4548278" y="6356350"/>
            <a:ext cx="3096030" cy="365125"/>
          </a:xfrm>
        </p:spPr>
        <p:txBody>
          <a:bodyPr vert="horz" lIns="91440" tIns="45720" rIns="91440" bIns="45720" rtlCol="0" anchor="ctr">
            <a:normAutofit/>
          </a:bodyPr>
          <a:lstStyle/>
          <a:p>
            <a:pPr algn="ctr">
              <a:lnSpc>
                <a:spcPct val="90000"/>
              </a:lnSpc>
              <a:spcAft>
                <a:spcPts val="600"/>
              </a:spcAft>
              <a:defRPr/>
            </a:pPr>
            <a:r>
              <a:rPr lang="en-US" kern="1200">
                <a:solidFill>
                  <a:schemeClr val="tx1">
                    <a:lumMod val="50000"/>
                    <a:lumOff val="50000"/>
                  </a:schemeClr>
                </a:solidFill>
                <a:latin typeface="Calibri" panose="020F0502020204030204"/>
                <a:ea typeface="+mn-ea"/>
                <a:cs typeface="+mn-cs"/>
              </a:rPr>
              <a:t>KU Leuven - Ghent, Faculty of Engineering Technology</a:t>
            </a:r>
          </a:p>
        </p:txBody>
      </p:sp>
      <p:grpSp>
        <p:nvGrpSpPr>
          <p:cNvPr id="13" name="Group 12">
            <a:extLst>
              <a:ext uri="{FF2B5EF4-FFF2-40B4-BE49-F238E27FC236}">
                <a16:creationId xmlns:a16="http://schemas.microsoft.com/office/drawing/2014/main" id="{8CE57D37-C2D0-066B-1AE3-6F4244344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14" name="Rectangle 13">
              <a:extLst>
                <a:ext uri="{FF2B5EF4-FFF2-40B4-BE49-F238E27FC236}">
                  <a16:creationId xmlns:a16="http://schemas.microsoft.com/office/drawing/2014/main" id="{A24DCA44-89CF-872A-903F-96C50780E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B0CC4F5-AC85-FFFA-7EB5-33C4FCE90A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el 3">
            <a:extLst>
              <a:ext uri="{FF2B5EF4-FFF2-40B4-BE49-F238E27FC236}">
                <a16:creationId xmlns:a16="http://schemas.microsoft.com/office/drawing/2014/main" id="{E91AAA3B-AC7D-3CF8-AEE6-9C519B626F6C}"/>
              </a:ext>
            </a:extLst>
          </p:cNvPr>
          <p:cNvSpPr>
            <a:spLocks noGrp="1"/>
          </p:cNvSpPr>
          <p:nvPr>
            <p:ph type="title"/>
          </p:nvPr>
        </p:nvSpPr>
        <p:spPr>
          <a:xfrm>
            <a:off x="876692" y="184039"/>
            <a:ext cx="7576644" cy="819813"/>
          </a:xfrm>
        </p:spPr>
        <p:txBody>
          <a:bodyPr vert="horz" lIns="91440" tIns="45720" rIns="91440" bIns="45720" rtlCol="0" anchor="b">
            <a:noAutofit/>
          </a:bodyPr>
          <a:lstStyle/>
          <a:p>
            <a:pPr algn="just"/>
            <a:r>
              <a:rPr lang="en-US" dirty="0"/>
              <a:t>1.2 WHAT IS A CURRICULUM ? </a:t>
            </a:r>
          </a:p>
        </p:txBody>
      </p:sp>
      <p:sp>
        <p:nvSpPr>
          <p:cNvPr id="2" name="Tijdelijke aanduiding voor inhoud 1">
            <a:extLst>
              <a:ext uri="{FF2B5EF4-FFF2-40B4-BE49-F238E27FC236}">
                <a16:creationId xmlns:a16="http://schemas.microsoft.com/office/drawing/2014/main" id="{73FE51A3-CA40-0B9A-6657-F4A6C00E12FD}"/>
              </a:ext>
            </a:extLst>
          </p:cNvPr>
          <p:cNvSpPr>
            <a:spLocks noGrp="1"/>
          </p:cNvSpPr>
          <p:nvPr>
            <p:ph idx="1"/>
          </p:nvPr>
        </p:nvSpPr>
        <p:spPr>
          <a:xfrm>
            <a:off x="876691" y="1152939"/>
            <a:ext cx="8018831" cy="4999383"/>
          </a:xfrm>
        </p:spPr>
        <p:txBody>
          <a:bodyPr vert="horz" lIns="91440" tIns="45720" rIns="91440" bIns="45720" rtlCol="0" anchor="t">
            <a:normAutofit fontScale="92500" lnSpcReduction="20000"/>
          </a:bodyPr>
          <a:lstStyle/>
          <a:p>
            <a:pPr marL="0" indent="0">
              <a:lnSpc>
                <a:spcPct val="90000"/>
              </a:lnSpc>
              <a:spcAft>
                <a:spcPts val="800"/>
              </a:spcAft>
              <a:buNone/>
            </a:pPr>
            <a:r>
              <a:rPr lang="en-US" sz="2200" dirty="0">
                <a:effectLst/>
                <a:latin typeface="+mn-lt"/>
              </a:rPr>
              <a:t>It is a student’s journey at a higher education institution through: </a:t>
            </a:r>
          </a:p>
          <a:p>
            <a:pPr>
              <a:lnSpc>
                <a:spcPct val="90000"/>
              </a:lnSpc>
              <a:spcAft>
                <a:spcPts val="800"/>
              </a:spcAft>
              <a:buFont typeface="Arial" panose="020B0604020202020204" pitchFamily="34" charset="0"/>
              <a:buChar char="•"/>
            </a:pPr>
            <a:r>
              <a:rPr lang="en-US" sz="2200" b="1" dirty="0">
                <a:effectLst/>
                <a:latin typeface="+mn-lt"/>
              </a:rPr>
              <a:t>The formal curriculum</a:t>
            </a:r>
            <a:r>
              <a:rPr lang="en-US" sz="2200" dirty="0">
                <a:effectLst/>
                <a:latin typeface="+mn-lt"/>
              </a:rPr>
              <a:t>: the courses, training, assessment and learning activities students participate in, as well as the knowledge and skills intentionally taught to students (intra-curricular) This is the curriculum that is documented in course syllabi and descriptions; </a:t>
            </a:r>
          </a:p>
          <a:p>
            <a:pPr>
              <a:lnSpc>
                <a:spcPct val="90000"/>
              </a:lnSpc>
              <a:spcAft>
                <a:spcPts val="800"/>
              </a:spcAft>
              <a:buFont typeface="Arial" panose="020B0604020202020204" pitchFamily="34" charset="0"/>
              <a:buChar char="•"/>
            </a:pPr>
            <a:endParaRPr lang="en-US" sz="2200" dirty="0">
              <a:effectLst/>
              <a:latin typeface="+mn-lt"/>
            </a:endParaRPr>
          </a:p>
          <a:p>
            <a:pPr>
              <a:lnSpc>
                <a:spcPct val="90000"/>
              </a:lnSpc>
              <a:spcAft>
                <a:spcPts val="800"/>
              </a:spcAft>
              <a:buFont typeface="Arial" panose="020B0604020202020204" pitchFamily="34" charset="0"/>
              <a:buChar char="•"/>
            </a:pPr>
            <a:r>
              <a:rPr lang="en-US" sz="2200" b="1" dirty="0">
                <a:effectLst/>
                <a:latin typeface="+mn-lt"/>
              </a:rPr>
              <a:t>The informal curriculum</a:t>
            </a:r>
            <a:r>
              <a:rPr lang="en-US" sz="2200" dirty="0">
                <a:effectLst/>
                <a:latin typeface="+mn-lt"/>
              </a:rPr>
              <a:t>: the learning experiences from other agencies outside the formal setting, such as student-led initiatives, student support services, social and educational activities, etc. They are extra-curricular; </a:t>
            </a:r>
          </a:p>
          <a:p>
            <a:pPr>
              <a:lnSpc>
                <a:spcPct val="90000"/>
              </a:lnSpc>
              <a:spcAft>
                <a:spcPts val="800"/>
              </a:spcAft>
              <a:buFont typeface="Arial" panose="020B0604020202020204" pitchFamily="34" charset="0"/>
              <a:buChar char="•"/>
            </a:pPr>
            <a:endParaRPr lang="en-US" sz="2200" dirty="0">
              <a:effectLst/>
              <a:latin typeface="+mn-lt"/>
            </a:endParaRPr>
          </a:p>
          <a:p>
            <a:pPr>
              <a:lnSpc>
                <a:spcPct val="90000"/>
              </a:lnSpc>
              <a:spcAft>
                <a:spcPts val="800"/>
              </a:spcAft>
              <a:buFont typeface="Arial" panose="020B0604020202020204" pitchFamily="34" charset="0"/>
              <a:buChar char="•"/>
            </a:pPr>
            <a:r>
              <a:rPr lang="en-US" sz="2200" b="1" dirty="0">
                <a:effectLst/>
                <a:latin typeface="+mn-lt"/>
              </a:rPr>
              <a:t>The hidden curriculum</a:t>
            </a:r>
            <a:r>
              <a:rPr lang="en-US" sz="2200" dirty="0">
                <a:effectLst/>
                <a:latin typeface="+mn-lt"/>
              </a:rPr>
              <a:t>: the processes, pressures and constraints that fall outside the formal and informal curricula :  the unspoken or implicit academic, social, and cultural messages that are communicated to students. </a:t>
            </a:r>
          </a:p>
          <a:p>
            <a:pPr>
              <a:lnSpc>
                <a:spcPct val="90000"/>
              </a:lnSpc>
              <a:buFont typeface="Arial" panose="020B0604020202020204" pitchFamily="34" charset="0"/>
              <a:buChar char="•"/>
            </a:pPr>
            <a:endParaRPr lang="en-US" sz="1100" dirty="0">
              <a:latin typeface="+mn-lt"/>
            </a:endParaRPr>
          </a:p>
        </p:txBody>
      </p:sp>
    </p:spTree>
    <p:extLst>
      <p:ext uri="{BB962C8B-B14F-4D97-AF65-F5344CB8AC3E}">
        <p14:creationId xmlns:p14="http://schemas.microsoft.com/office/powerpoint/2010/main" val="55270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F17A5EB-65F3-753C-09DD-A6BFCA5976E8}"/>
              </a:ext>
            </a:extLst>
          </p:cNvPr>
          <p:cNvSpPr>
            <a:spLocks noGrp="1"/>
          </p:cNvSpPr>
          <p:nvPr>
            <p:ph idx="1"/>
          </p:nvPr>
        </p:nvSpPr>
        <p:spPr/>
        <p:txBody>
          <a:bodyPr/>
          <a:lstStyle/>
          <a:p>
            <a:pPr marL="0" indent="0">
              <a:buNone/>
            </a:pPr>
            <a:r>
              <a:rPr lang="en-US" sz="3000" kern="0" dirty="0" err="1">
                <a:effectLst/>
                <a:latin typeface="+mj-lt"/>
                <a:ea typeface="Times New Roman" panose="02020603050405020304" pitchFamily="18" charset="0"/>
                <a:cs typeface="Times New Roman" panose="02020603050405020304" pitchFamily="18" charset="0"/>
              </a:rPr>
              <a:t>Internationalisation</a:t>
            </a:r>
            <a:r>
              <a:rPr lang="en-US" sz="3000" kern="0" dirty="0">
                <a:effectLst/>
                <a:latin typeface="+mj-lt"/>
                <a:ea typeface="Times New Roman" panose="02020603050405020304" pitchFamily="18" charset="0"/>
                <a:cs typeface="Times New Roman" panose="02020603050405020304" pitchFamily="18" charset="0"/>
              </a:rPr>
              <a:t> initiatives are more likely to success if they are </a:t>
            </a:r>
            <a:r>
              <a:rPr lang="en-US" sz="3000" u="sng" kern="0" dirty="0">
                <a:effectLst/>
                <a:latin typeface="+mj-lt"/>
                <a:ea typeface="Times New Roman" panose="02020603050405020304" pitchFamily="18" charset="0"/>
                <a:cs typeface="Times New Roman" panose="02020603050405020304" pitchFamily="18" charset="0"/>
              </a:rPr>
              <a:t>embedded </a:t>
            </a:r>
            <a:r>
              <a:rPr lang="en-US" sz="3000" kern="0" dirty="0">
                <a:effectLst/>
                <a:latin typeface="+mj-lt"/>
                <a:ea typeface="Times New Roman" panose="02020603050405020304" pitchFamily="18" charset="0"/>
                <a:cs typeface="Times New Roman" panose="02020603050405020304" pitchFamily="18" charset="0"/>
              </a:rPr>
              <a:t>into standard university practice, rather than seen as being developed in parallel, and somewhat outside of, regular university operations</a:t>
            </a:r>
            <a:endParaRPr lang="en-US" sz="3000" kern="100" dirty="0">
              <a:effectLst/>
              <a:latin typeface="+mj-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98C7D958-BD37-B761-FB7E-7C80456C5729}"/>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F4173344-FC5B-E6E1-5032-586D48A3FF94}"/>
              </a:ext>
            </a:extLst>
          </p:cNvPr>
          <p:cNvSpPr>
            <a:spLocks noGrp="1"/>
          </p:cNvSpPr>
          <p:nvPr>
            <p:ph type="title"/>
          </p:nvPr>
        </p:nvSpPr>
        <p:spPr/>
        <p:txBody>
          <a:bodyPr/>
          <a:lstStyle/>
          <a:p>
            <a:r>
              <a:rPr lang="nl-BE" dirty="0"/>
              <a:t>1.3 EMBEDDING INTERNATIONALISATION</a:t>
            </a:r>
            <a:endParaRPr lang="en-US" dirty="0"/>
          </a:p>
        </p:txBody>
      </p:sp>
    </p:spTree>
    <p:extLst>
      <p:ext uri="{BB962C8B-B14F-4D97-AF65-F5344CB8AC3E}">
        <p14:creationId xmlns:p14="http://schemas.microsoft.com/office/powerpoint/2010/main" val="1803835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8D2B7FF-D102-E3F0-0543-F4188F102F6E}"/>
              </a:ext>
            </a:extLst>
          </p:cNvPr>
          <p:cNvSpPr>
            <a:spLocks noGrp="1"/>
          </p:cNvSpPr>
          <p:nvPr>
            <p:ph idx="1"/>
          </p:nvPr>
        </p:nvSpPr>
        <p:spPr/>
        <p:txBody>
          <a:bodyPr/>
          <a:lstStyle/>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How can we </a:t>
            </a:r>
            <a:r>
              <a:rPr lang="en-US" sz="1800" kern="0" dirty="0" err="1">
                <a:effectLst/>
                <a:latin typeface="+mj-lt"/>
                <a:ea typeface="Times New Roman" panose="02020603050405020304" pitchFamily="18" charset="0"/>
                <a:cs typeface="Times New Roman" panose="02020603050405020304" pitchFamily="18" charset="0"/>
              </a:rPr>
              <a:t>internationalise</a:t>
            </a:r>
            <a:r>
              <a:rPr lang="en-US" sz="1800" kern="0" dirty="0">
                <a:effectLst/>
                <a:latin typeface="+mj-lt"/>
                <a:ea typeface="Times New Roman" panose="02020603050405020304" pitchFamily="18" charset="0"/>
                <a:cs typeface="Times New Roman" panose="02020603050405020304" pitchFamily="18" charset="0"/>
              </a:rPr>
              <a:t> the curriculum in a specific disciplinary area in a particular institutional context and ensure that, as a result, we improve the teaching and intended learning outcomes for all? </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How can we move beyond isolated, optional subjects, experiences, and activities haphazardly spread across the curriculum, to a planned and systematic process that focuses on all students? </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How do we engage academic staff (and leadership) in the process of IoC? </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How do we implement international/intercultural/global/language intended learning outcomes in the content, teaching and learning activities, and assessment tasks in our educational </a:t>
            </a:r>
            <a:r>
              <a:rPr lang="en-US" sz="1800" kern="0" dirty="0" err="1">
                <a:effectLst/>
                <a:latin typeface="+mj-lt"/>
                <a:ea typeface="Times New Roman" panose="02020603050405020304" pitchFamily="18" charset="0"/>
                <a:cs typeface="Times New Roman" panose="02020603050405020304" pitchFamily="18" charset="0"/>
              </a:rPr>
              <a:t>programmes</a:t>
            </a:r>
            <a:r>
              <a:rPr lang="en-US" sz="1800" kern="0" dirty="0">
                <a:effectLst/>
                <a:latin typeface="+mj-lt"/>
                <a:ea typeface="Times New Roman" panose="02020603050405020304" pitchFamily="18" charset="0"/>
                <a:cs typeface="Times New Roman" panose="02020603050405020304" pitchFamily="18" charset="0"/>
              </a:rPr>
              <a:t>? </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How do we monitor and follow-up the IoC process efficiently? </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kern="0" dirty="0">
                <a:effectLst/>
                <a:latin typeface="+mj-lt"/>
                <a:ea typeface="Times New Roman" panose="02020603050405020304" pitchFamily="18" charset="0"/>
                <a:cs typeface="Times New Roman" panose="02020603050405020304" pitchFamily="18" charset="0"/>
              </a:rPr>
              <a:t>What tools, training, incentives and support strategies are needed for effective IoC? </a:t>
            </a:r>
            <a:endParaRPr lang="en-US" sz="1800" kern="100" dirty="0">
              <a:effectLst/>
              <a:latin typeface="+mj-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F9904E8C-EE86-588D-8582-085739CB6FB5}"/>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758F06FE-0813-A980-75C3-222DFC69CD5A}"/>
              </a:ext>
            </a:extLst>
          </p:cNvPr>
          <p:cNvSpPr>
            <a:spLocks noGrp="1"/>
          </p:cNvSpPr>
          <p:nvPr>
            <p:ph type="title"/>
          </p:nvPr>
        </p:nvSpPr>
        <p:spPr/>
        <p:txBody>
          <a:bodyPr/>
          <a:lstStyle/>
          <a:p>
            <a:r>
              <a:rPr lang="nl-BE" dirty="0"/>
              <a:t>1.3.1 SIX KEY QUESTIONS</a:t>
            </a:r>
            <a:endParaRPr lang="en-US" dirty="0"/>
          </a:p>
        </p:txBody>
      </p:sp>
    </p:spTree>
    <p:extLst>
      <p:ext uri="{BB962C8B-B14F-4D97-AF65-F5344CB8AC3E}">
        <p14:creationId xmlns:p14="http://schemas.microsoft.com/office/powerpoint/2010/main" val="3740213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D7CDC68-8001-649C-506F-C1CC8EF6D2D6}"/>
              </a:ext>
            </a:extLst>
          </p:cNvPr>
          <p:cNvSpPr>
            <a:spLocks noGrp="1"/>
          </p:cNvSpPr>
          <p:nvPr>
            <p:ph idx="1"/>
          </p:nvPr>
        </p:nvSpPr>
        <p:spPr/>
        <p:txBody>
          <a:bodyPr/>
          <a:lstStyle/>
          <a:p>
            <a:pPr marL="0" indent="0">
              <a:buNone/>
            </a:pPr>
            <a:endParaRPr lang="en-US" sz="1800" kern="0" dirty="0">
              <a:solidFill>
                <a:srgbClr val="000000"/>
              </a:solidFill>
              <a:effectLst/>
              <a:latin typeface="DM Sans" pitchFamily="2" charset="0"/>
              <a:ea typeface="Times New Roman" panose="02020603050405020304" pitchFamily="18" charset="0"/>
              <a:cs typeface="Times New Roman" panose="02020603050405020304" pitchFamily="18" charset="0"/>
            </a:endParaRPr>
          </a:p>
          <a:p>
            <a:pPr marL="0" indent="0">
              <a:buNone/>
            </a:pPr>
            <a:r>
              <a:rPr lang="en-US" sz="3000" kern="0" dirty="0">
                <a:effectLst/>
                <a:latin typeface="+mn-lt"/>
                <a:ea typeface="Times New Roman" panose="02020603050405020304" pitchFamily="18" charset="0"/>
                <a:cs typeface="Times New Roman" panose="02020603050405020304" pitchFamily="18" charset="0"/>
              </a:rPr>
              <a:t>The model conceptualizes micro, </a:t>
            </a:r>
            <a:r>
              <a:rPr lang="en-US" sz="3000" kern="0" dirty="0" err="1">
                <a:effectLst/>
                <a:latin typeface="+mn-lt"/>
                <a:ea typeface="Times New Roman" panose="02020603050405020304" pitchFamily="18" charset="0"/>
                <a:cs typeface="Times New Roman" panose="02020603050405020304" pitchFamily="18" charset="0"/>
              </a:rPr>
              <a:t>meso</a:t>
            </a:r>
            <a:r>
              <a:rPr lang="en-US" sz="3000" kern="0" dirty="0" err="1">
                <a:latin typeface="+mn-lt"/>
                <a:ea typeface="Times New Roman" panose="02020603050405020304" pitchFamily="18" charset="0"/>
                <a:cs typeface="Times New Roman" panose="02020603050405020304" pitchFamily="18" charset="0"/>
              </a:rPr>
              <a:t>,</a:t>
            </a:r>
            <a:r>
              <a:rPr lang="en-US" sz="3000" kern="0" dirty="0" err="1">
                <a:effectLst/>
                <a:latin typeface="+mn-lt"/>
                <a:ea typeface="Times New Roman" panose="02020603050405020304" pitchFamily="18" charset="0"/>
                <a:cs typeface="Times New Roman" panose="02020603050405020304" pitchFamily="18" charset="0"/>
              </a:rPr>
              <a:t>macro</a:t>
            </a:r>
            <a:r>
              <a:rPr lang="en-US" sz="3000" kern="0" dirty="0">
                <a:effectLst/>
                <a:latin typeface="+mn-lt"/>
                <a:ea typeface="Times New Roman" panose="02020603050405020304" pitchFamily="18" charset="0"/>
                <a:cs typeface="Times New Roman" panose="02020603050405020304" pitchFamily="18" charset="0"/>
              </a:rPr>
              <a:t> and local levels of institutional responsibility across our three target actors, students, teachers and administrators: </a:t>
            </a:r>
            <a:endParaRPr lang="en-US" sz="3000" kern="100" dirty="0">
              <a:effectLst/>
              <a:latin typeface="+mn-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B28AEF3F-669A-5423-2D0C-98C3CAFDC840}"/>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8E66D10C-B933-6E3E-89B6-227D8869ABD8}"/>
              </a:ext>
            </a:extLst>
          </p:cNvPr>
          <p:cNvSpPr>
            <a:spLocks noGrp="1"/>
          </p:cNvSpPr>
          <p:nvPr>
            <p:ph type="title"/>
          </p:nvPr>
        </p:nvSpPr>
        <p:spPr/>
        <p:txBody>
          <a:bodyPr/>
          <a:lstStyle/>
          <a:p>
            <a:r>
              <a:rPr lang="nl-BE" dirty="0"/>
              <a:t>1.4 A FOUR LEVEL MODEL</a:t>
            </a:r>
            <a:endParaRPr lang="en-US" dirty="0"/>
          </a:p>
        </p:txBody>
      </p:sp>
    </p:spTree>
    <p:extLst>
      <p:ext uri="{BB962C8B-B14F-4D97-AF65-F5344CB8AC3E}">
        <p14:creationId xmlns:p14="http://schemas.microsoft.com/office/powerpoint/2010/main" val="1261083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5DACFED9-6069-2635-8E78-AEC9F885DCBE}"/>
              </a:ext>
            </a:extLst>
          </p:cNvPr>
          <p:cNvSpPr>
            <a:spLocks noGrp="1"/>
          </p:cNvSpPr>
          <p:nvPr>
            <p:ph idx="1"/>
          </p:nvPr>
        </p:nvSpPr>
        <p:spPr/>
        <p:txBody>
          <a:bodyPr>
            <a:normAutofit lnSpcReduction="10000"/>
          </a:bodyPr>
          <a:lstStyle/>
          <a:p>
            <a:pPr marL="342900" lvl="0" indent="-342900">
              <a:lnSpc>
                <a:spcPct val="107000"/>
              </a:lnSpc>
              <a:spcAft>
                <a:spcPts val="800"/>
              </a:spcAft>
              <a:buSzPts val="1000"/>
              <a:buFont typeface="Symbol" panose="05050102010706020507" pitchFamily="18" charset="2"/>
              <a:buChar char=""/>
              <a:tabLst>
                <a:tab pos="457200" algn="l"/>
              </a:tabLst>
            </a:pPr>
            <a:r>
              <a:rPr lang="en-US" kern="0" dirty="0">
                <a:effectLst/>
                <a:latin typeface="+mn-lt"/>
                <a:ea typeface="Times New Roman" panose="02020603050405020304" pitchFamily="18" charset="0"/>
                <a:cs typeface="Times New Roman" panose="02020603050405020304" pitchFamily="18" charset="0"/>
              </a:rPr>
              <a:t>Engaging with students in a way that they can comment on and contribute to the development of an </a:t>
            </a:r>
            <a:r>
              <a:rPr lang="en-US" kern="0" dirty="0" err="1">
                <a:effectLst/>
                <a:latin typeface="+mn-lt"/>
                <a:ea typeface="Times New Roman" panose="02020603050405020304" pitchFamily="18" charset="0"/>
                <a:cs typeface="Times New Roman" panose="02020603050405020304" pitchFamily="18" charset="0"/>
              </a:rPr>
              <a:t>internationalised</a:t>
            </a:r>
            <a:r>
              <a:rPr lang="en-US" kern="0" dirty="0">
                <a:effectLst/>
                <a:latin typeface="+mn-lt"/>
                <a:ea typeface="Times New Roman" panose="02020603050405020304" pitchFamily="18" charset="0"/>
                <a:cs typeface="Times New Roman" panose="02020603050405020304" pitchFamily="18" charset="0"/>
              </a:rPr>
              <a:t> curriculum, providing them with tools and support in developing language competence, and intercultural competence; </a:t>
            </a:r>
            <a:endParaRPr lang="en-US"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kern="0" dirty="0">
                <a:effectLst/>
                <a:latin typeface="+mn-lt"/>
                <a:ea typeface="Times New Roman" panose="02020603050405020304" pitchFamily="18" charset="0"/>
                <a:cs typeface="Times New Roman" panose="02020603050405020304" pitchFamily="18" charset="0"/>
              </a:rPr>
              <a:t>Supporting teachers and course leaders in rethinking the content and delivery of their courses, providing them with tools and professional development in the areas of language competence, intercultural competence, international disciplinary learning and global engagement; </a:t>
            </a:r>
            <a:endParaRPr lang="en-US"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kern="0" dirty="0">
                <a:effectLst/>
                <a:latin typeface="+mn-lt"/>
                <a:ea typeface="Times New Roman" panose="02020603050405020304" pitchFamily="18" charset="0"/>
                <a:cs typeface="Times New Roman" panose="02020603050405020304" pitchFamily="18" charset="0"/>
              </a:rPr>
              <a:t>Getting support staff involved by offering professional development in intercultural and language competence. </a:t>
            </a:r>
            <a:endParaRPr lang="en-US" kern="100" dirty="0">
              <a:effectLst/>
              <a:latin typeface="+mn-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07072065-DB31-B470-6160-9B7F4855BD27}"/>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D3B454C8-D77E-0764-541E-7DC7E47382B9}"/>
              </a:ext>
            </a:extLst>
          </p:cNvPr>
          <p:cNvSpPr>
            <a:spLocks noGrp="1"/>
          </p:cNvSpPr>
          <p:nvPr>
            <p:ph type="title"/>
          </p:nvPr>
        </p:nvSpPr>
        <p:spPr/>
        <p:txBody>
          <a:bodyPr/>
          <a:lstStyle/>
          <a:p>
            <a:r>
              <a:rPr lang="nl-BE" dirty="0"/>
              <a:t>1.4.1 THE MICRO LEVEL</a:t>
            </a:r>
            <a:endParaRPr lang="en-US" dirty="0"/>
          </a:p>
        </p:txBody>
      </p:sp>
    </p:spTree>
    <p:extLst>
      <p:ext uri="{BB962C8B-B14F-4D97-AF65-F5344CB8AC3E}">
        <p14:creationId xmlns:p14="http://schemas.microsoft.com/office/powerpoint/2010/main" val="1202344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E1A0F66-85D6-8E3F-98E3-B4A1E751147B}"/>
              </a:ext>
            </a:extLst>
          </p:cNvPr>
          <p:cNvSpPr>
            <a:spLocks noGrp="1"/>
          </p:cNvSpPr>
          <p:nvPr>
            <p:ph idx="1"/>
          </p:nvPr>
        </p:nvSpPr>
        <p:spPr/>
        <p:txBody>
          <a:bodyPr>
            <a:normAutofit lnSpcReduction="10000"/>
          </a:bodyPr>
          <a:lstStyle/>
          <a:p>
            <a:pPr marL="342900" lvl="0" indent="-342900">
              <a:lnSpc>
                <a:spcPct val="107000"/>
              </a:lnSpc>
              <a:spcAft>
                <a:spcPts val="800"/>
              </a:spcAft>
              <a:buSzPts val="1000"/>
              <a:buFont typeface="Symbol" panose="05050102010706020507" pitchFamily="18" charset="2"/>
              <a:buChar char=""/>
              <a:tabLst>
                <a:tab pos="457200" algn="l"/>
              </a:tabLst>
            </a:pPr>
            <a:r>
              <a:rPr lang="en-US" sz="3000" kern="0" dirty="0">
                <a:effectLst/>
                <a:latin typeface="+mn-lt"/>
                <a:ea typeface="Times New Roman" panose="02020603050405020304" pitchFamily="18" charset="0"/>
                <a:cs typeface="Times New Roman" panose="02020603050405020304" pitchFamily="18" charset="0"/>
              </a:rPr>
              <a:t>Student unions and student representatives; </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3000" kern="0" dirty="0" err="1">
                <a:effectLst/>
                <a:latin typeface="+mn-lt"/>
                <a:ea typeface="Times New Roman" panose="02020603050405020304" pitchFamily="18" charset="0"/>
                <a:cs typeface="Times New Roman" panose="02020603050405020304" pitchFamily="18" charset="0"/>
              </a:rPr>
              <a:t>Programme</a:t>
            </a:r>
            <a:r>
              <a:rPr lang="en-US" sz="3000" kern="0" dirty="0">
                <a:effectLst/>
                <a:latin typeface="+mn-lt"/>
                <a:ea typeface="Times New Roman" panose="02020603050405020304" pitchFamily="18" charset="0"/>
                <a:cs typeface="Times New Roman" panose="02020603050405020304" pitchFamily="18" charset="0"/>
              </a:rPr>
              <a:t> leaders and committees, including any person(s) responsible for educational development   as well as person(s) responsible for </a:t>
            </a:r>
            <a:r>
              <a:rPr lang="en-US" sz="3000" kern="0" dirty="0" err="1">
                <a:effectLst/>
                <a:latin typeface="+mn-lt"/>
                <a:ea typeface="Times New Roman" panose="02020603050405020304" pitchFamily="18" charset="0"/>
                <a:cs typeface="Times New Roman" panose="02020603050405020304" pitchFamily="18" charset="0"/>
              </a:rPr>
              <a:t>internationalisation</a:t>
            </a:r>
            <a:r>
              <a:rPr lang="en-US" sz="3000" kern="0" dirty="0">
                <a:effectLst/>
                <a:latin typeface="+mn-lt"/>
                <a:ea typeface="Times New Roman" panose="02020603050405020304" pitchFamily="18" charset="0"/>
                <a:cs typeface="Times New Roman" panose="02020603050405020304" pitchFamily="18" charset="0"/>
              </a:rPr>
              <a:t> at the </a:t>
            </a:r>
            <a:r>
              <a:rPr lang="en-US" sz="3000" kern="0" dirty="0" err="1">
                <a:effectLst/>
                <a:latin typeface="+mn-lt"/>
                <a:ea typeface="Times New Roman" panose="02020603050405020304" pitchFamily="18" charset="0"/>
                <a:cs typeface="Times New Roman" panose="02020603050405020304" pitchFamily="18" charset="0"/>
              </a:rPr>
              <a:t>programme</a:t>
            </a:r>
            <a:r>
              <a:rPr lang="en-US" sz="3000" kern="0" dirty="0">
                <a:effectLst/>
                <a:latin typeface="+mn-lt"/>
                <a:ea typeface="Times New Roman" panose="02020603050405020304" pitchFamily="18" charset="0"/>
                <a:cs typeface="Times New Roman" panose="02020603050405020304" pitchFamily="18" charset="0"/>
              </a:rPr>
              <a:t> level; </a:t>
            </a:r>
            <a:endParaRPr lang="en-US" sz="3000" kern="1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3000" kern="0" dirty="0">
                <a:effectLst/>
                <a:latin typeface="+mn-lt"/>
                <a:ea typeface="Times New Roman" panose="02020603050405020304" pitchFamily="18" charset="0"/>
                <a:cs typeface="Times New Roman" panose="02020603050405020304" pitchFamily="18" charset="0"/>
              </a:rPr>
              <a:t>The different instances of support services for teaching and learning, ranging from Academic Writing Support, to Library and Student Health. </a:t>
            </a:r>
            <a:endParaRPr lang="en-US" sz="3000" kern="100" dirty="0">
              <a:effectLst/>
              <a:latin typeface="+mn-lt"/>
              <a:ea typeface="Calibri" panose="020F0502020204030204" pitchFamily="34" charset="0"/>
              <a:cs typeface="Times New Roman" panose="02020603050405020304" pitchFamily="18" charset="0"/>
            </a:endParaRPr>
          </a:p>
          <a:p>
            <a:endParaRPr lang="en-US" dirty="0"/>
          </a:p>
        </p:txBody>
      </p:sp>
      <p:sp>
        <p:nvSpPr>
          <p:cNvPr id="3" name="Tijdelijke aanduiding voor voettekst 2">
            <a:extLst>
              <a:ext uri="{FF2B5EF4-FFF2-40B4-BE49-F238E27FC236}">
                <a16:creationId xmlns:a16="http://schemas.microsoft.com/office/drawing/2014/main" id="{2BA0B8AD-FCF0-B57C-3DB0-9B0FB5593820}"/>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903D56FC-8D09-E327-56FE-E750A701D173}"/>
              </a:ext>
            </a:extLst>
          </p:cNvPr>
          <p:cNvSpPr>
            <a:spLocks noGrp="1"/>
          </p:cNvSpPr>
          <p:nvPr>
            <p:ph type="title"/>
          </p:nvPr>
        </p:nvSpPr>
        <p:spPr/>
        <p:txBody>
          <a:bodyPr/>
          <a:lstStyle/>
          <a:p>
            <a:r>
              <a:rPr lang="nl-BE" dirty="0"/>
              <a:t>1.4.2 THE MESO LEVEL</a:t>
            </a:r>
            <a:endParaRPr lang="en-US" dirty="0"/>
          </a:p>
        </p:txBody>
      </p:sp>
    </p:spTree>
    <p:extLst>
      <p:ext uri="{BB962C8B-B14F-4D97-AF65-F5344CB8AC3E}">
        <p14:creationId xmlns:p14="http://schemas.microsoft.com/office/powerpoint/2010/main" val="1006517738"/>
      </p:ext>
    </p:extLst>
  </p:cSld>
  <p:clrMapOvr>
    <a:masterClrMapping/>
  </p:clrMapOvr>
</p:sld>
</file>

<file path=ppt/theme/theme1.xml><?xml version="1.0" encoding="utf-8"?>
<a:theme xmlns:a="http://schemas.openxmlformats.org/drawingml/2006/main" name="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U Leuven Sedes">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U Leuven" id="{BC384CAF-57B4-4083-BC3D-22218BF4A46A}" vid="{75672E21-F18C-4958-94B8-19E54344552B}"/>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 Leuven</Template>
  <TotalTime>0</TotalTime>
  <Words>2724</Words>
  <Application>Microsoft Office PowerPoint</Application>
  <PresentationFormat>Breedbeeld</PresentationFormat>
  <Paragraphs>176</Paragraphs>
  <Slides>25</Slides>
  <Notes>0</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25</vt:i4>
      </vt:variant>
    </vt:vector>
  </HeadingPairs>
  <TitlesOfParts>
    <vt:vector size="33" baseType="lpstr">
      <vt:lpstr>Arial</vt:lpstr>
      <vt:lpstr>Calibri</vt:lpstr>
      <vt:lpstr>DM Sans</vt:lpstr>
      <vt:lpstr>Helvetica</vt:lpstr>
      <vt:lpstr>Symbol</vt:lpstr>
      <vt:lpstr>Times New Roman</vt:lpstr>
      <vt:lpstr>KU Leuven</vt:lpstr>
      <vt:lpstr>KU Leuven Sedes</vt:lpstr>
      <vt:lpstr>How to internationalize curriculum –  Guide for biomedical education and educators  University of Shkodra ‘Luigj Gurakuqi’ - 09 October 2024 Shkodër</vt:lpstr>
      <vt:lpstr>How to internationlize your curriculum </vt:lpstr>
      <vt:lpstr>1 KAROLINSKA INSTITUTE IN SWEDEN</vt:lpstr>
      <vt:lpstr>1.2 WHAT IS A CURRICULUM ? </vt:lpstr>
      <vt:lpstr>1.3 EMBEDDING INTERNATIONALISATION</vt:lpstr>
      <vt:lpstr>1.3.1 SIX KEY QUESTIONS</vt:lpstr>
      <vt:lpstr>1.4 A FOUR LEVEL MODEL</vt:lpstr>
      <vt:lpstr>1.4.1 THE MICRO LEVEL</vt:lpstr>
      <vt:lpstr>1.4.2 THE MESO LEVEL</vt:lpstr>
      <vt:lpstr>1.4.3 THE MACRO LEVEL</vt:lpstr>
      <vt:lpstr>1.4.4 THE LOCAL LEVEL</vt:lpstr>
      <vt:lpstr>2. PORTLAND COMMUNITY COLLEGE</vt:lpstr>
      <vt:lpstr>2.2 COURSE INTERNATIONALIZATION: THREE APPROACHES TO INTERNATIONALIZE CONTENT</vt:lpstr>
      <vt:lpstr>2.2.1 EXAMPLES OF INTERNATIONALISED  LEARNING OUTCOMES</vt:lpstr>
      <vt:lpstr>2.3 HOW WILL YOU KNOW IF STUDENTS ACHIEVE  THE INTERNALIZED OUTCOMES ? </vt:lpstr>
      <vt:lpstr>3. EUROPEAN ASSOCIATION FOR INTERNATIONAL  EDUCATION( EAIE) </vt:lpstr>
      <vt:lpstr>3.2 FIVE STEPS FOR AN INTERNATIONALISED CURRICULUM</vt:lpstr>
      <vt:lpstr>3.2 FIVE STEPS FOR AN INTERNATIONALISED CURRICULUM</vt:lpstr>
      <vt:lpstr>3.2 FIVE STEPS FOR AN INTERNATIONALISED CURRICULUM</vt:lpstr>
      <vt:lpstr>3.2 FIVE STEPS FOR AN INTERNATIONALISED CURRICULUM</vt:lpstr>
      <vt:lpstr>3.2 FIVE STEPS FOR AN INTERNATIONALISED CURRICULUM</vt:lpstr>
      <vt:lpstr>4 PRACTICAL RECOMMENDATIONS</vt:lpstr>
      <vt:lpstr>4 PRACTICAL RECOMMENDATIONS  </vt:lpstr>
      <vt:lpstr>ANY QUESTIONS?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2022-11-30T14:53:22Z</dcterms:created>
  <dcterms:modified xsi:type="dcterms:W3CDTF">2024-10-01T11:37:23Z</dcterms:modified>
</cp:coreProperties>
</file>